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07" r:id="rId2"/>
    <p:sldId id="341" r:id="rId3"/>
    <p:sldId id="506" r:id="rId4"/>
    <p:sldId id="507" r:id="rId5"/>
    <p:sldId id="499" r:id="rId6"/>
    <p:sldId id="508" r:id="rId7"/>
    <p:sldId id="271" r:id="rId8"/>
    <p:sldId id="329" r:id="rId9"/>
  </p:sldIdLst>
  <p:sldSz cx="12192000" cy="6858000"/>
  <p:notesSz cx="7086600" cy="93726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 Cardellino" initials="JC" lastIdx="19" clrIdx="0">
    <p:extLst>
      <p:ext uri="{19B8F6BF-5375-455C-9EA6-DF929625EA0E}">
        <p15:presenceInfo xmlns:p15="http://schemas.microsoft.com/office/powerpoint/2012/main" userId="Joan Cardelli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437A4D"/>
    <a:srgbClr val="0A5E68"/>
    <a:srgbClr val="9DC783"/>
    <a:srgbClr val="63C172"/>
    <a:srgbClr val="58C7A9"/>
    <a:srgbClr val="5BAAD0"/>
    <a:srgbClr val="BDC7EC"/>
    <a:srgbClr val="91A4DE"/>
    <a:srgbClr val="4C74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59242" autoAdjust="0"/>
  </p:normalViewPr>
  <p:slideViewPr>
    <p:cSldViewPr snapToGrid="0">
      <p:cViewPr varScale="1">
        <p:scale>
          <a:sx n="63" d="100"/>
          <a:sy n="63" d="100"/>
        </p:scale>
        <p:origin x="2292" y="72"/>
      </p:cViewPr>
      <p:guideLst/>
    </p:cSldViewPr>
  </p:slideViewPr>
  <p:notesTextViewPr>
    <p:cViewPr>
      <p:scale>
        <a:sx n="125" d="100"/>
        <a:sy n="125" d="100"/>
      </p:scale>
      <p:origin x="0" y="0"/>
    </p:cViewPr>
  </p:notesTextViewPr>
  <p:sorterViewPr>
    <p:cViewPr>
      <p:scale>
        <a:sx n="100" d="100"/>
        <a:sy n="100" d="100"/>
      </p:scale>
      <p:origin x="0" y="-1974"/>
    </p:cViewPr>
  </p:sorterViewPr>
  <p:notesViewPr>
    <p:cSldViewPr snapToGrid="0">
      <p:cViewPr varScale="1">
        <p:scale>
          <a:sx n="82" d="100"/>
          <a:sy n="82" d="100"/>
        </p:scale>
        <p:origin x="381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8"/>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14100" y="0"/>
            <a:ext cx="3070860" cy="470258"/>
          </a:xfrm>
          <a:prstGeom prst="rect">
            <a:avLst/>
          </a:prstGeom>
        </p:spPr>
        <p:txBody>
          <a:bodyPr vert="horz" lIns="94046" tIns="47023" rIns="94046" bIns="47023" rtlCol="0"/>
          <a:lstStyle>
            <a:lvl1pPr algn="r">
              <a:defRPr sz="1200"/>
            </a:lvl1pPr>
          </a:lstStyle>
          <a:p>
            <a:fld id="{510889DC-AE79-48E6-8561-E92CFC00BB50}" type="datetimeFigureOut">
              <a:rPr lang="en-US" smtClean="0"/>
              <a:t>7/7/2023</a:t>
            </a:fld>
            <a:endParaRPr lang="en-US"/>
          </a:p>
        </p:txBody>
      </p:sp>
      <p:sp>
        <p:nvSpPr>
          <p:cNvPr id="4" name="Slide Image Placeholder 3"/>
          <p:cNvSpPr>
            <a:spLocks noGrp="1" noRot="1" noChangeAspect="1"/>
          </p:cNvSpPr>
          <p:nvPr>
            <p:ph type="sldImg" idx="2"/>
          </p:nvPr>
        </p:nvSpPr>
        <p:spPr>
          <a:xfrm>
            <a:off x="730250" y="1171575"/>
            <a:ext cx="5626100" cy="3163888"/>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8660" y="4510564"/>
            <a:ext cx="5669280" cy="3690461"/>
          </a:xfrm>
          <a:prstGeom prst="rect">
            <a:avLst/>
          </a:prstGeom>
        </p:spPr>
        <p:txBody>
          <a:bodyPr vert="horz" lIns="94046" tIns="47023" rIns="94046" bIns="470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7"/>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7"/>
          </a:xfrm>
          <a:prstGeom prst="rect">
            <a:avLst/>
          </a:prstGeom>
        </p:spPr>
        <p:txBody>
          <a:bodyPr vert="horz" lIns="94046" tIns="47023" rIns="94046" bIns="47023" rtlCol="0" anchor="b"/>
          <a:lstStyle>
            <a:lvl1pPr algn="r">
              <a:defRPr sz="1200"/>
            </a:lvl1pPr>
          </a:lstStyle>
          <a:p>
            <a:fld id="{7C70150E-677E-4256-A9E0-6FBF6EF933AF}" type="slidenum">
              <a:rPr lang="en-US" smtClean="0"/>
              <a:t>‹#›</a:t>
            </a:fld>
            <a:endParaRPr lang="en-US"/>
          </a:p>
        </p:txBody>
      </p:sp>
    </p:spTree>
    <p:extLst>
      <p:ext uri="{BB962C8B-B14F-4D97-AF65-F5344CB8AC3E}">
        <p14:creationId xmlns:p14="http://schemas.microsoft.com/office/powerpoint/2010/main" val="2825109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60">
              <a:defRPr/>
            </a:pPr>
            <a:r>
              <a:rPr lang="en-US" dirty="0"/>
              <a:t>Welcome! Today we’ll embark together on a journey to the future of giving. This presentation has been years in the making. It began in 2006 when the Congress of Volunteer Association Administrators formed the Association of Leaders in Volunteer Engagement, represented here today by the incomparable Ms. Dana Litwin. Between 2008-2016 we participated in hundreds of conversations about the future of the volunteerism profession and how technology could help. In 2017 more than 500 professionals, including several of you here today, convened in the Twin Cities for a National Summit during which we acknowledged that if our profession fails to adapt itself to new ways of thinking and the technologies that reinforce these we will become increasingly irrelevant. It was a sobering but empowering moment. </a:t>
            </a:r>
          </a:p>
          <a:p>
            <a:endParaRPr lang="en-US" dirty="0"/>
          </a:p>
        </p:txBody>
      </p:sp>
      <p:sp>
        <p:nvSpPr>
          <p:cNvPr id="4" name="Slide Number Placeholder 3"/>
          <p:cNvSpPr>
            <a:spLocks noGrp="1"/>
          </p:cNvSpPr>
          <p:nvPr>
            <p:ph type="sldNum" sz="quarter" idx="5"/>
          </p:nvPr>
        </p:nvSpPr>
        <p:spPr/>
        <p:txBody>
          <a:bodyPr/>
          <a:lstStyle/>
          <a:p>
            <a:fld id="{7C70150E-677E-4256-A9E0-6FBF6EF933AF}" type="slidenum">
              <a:rPr lang="en-US" smtClean="0"/>
              <a:t>1</a:t>
            </a:fld>
            <a:endParaRPr lang="en-US" dirty="0"/>
          </a:p>
        </p:txBody>
      </p:sp>
    </p:spTree>
    <p:extLst>
      <p:ext uri="{BB962C8B-B14F-4D97-AF65-F5344CB8AC3E}">
        <p14:creationId xmlns:p14="http://schemas.microsoft.com/office/powerpoint/2010/main" val="66092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7C70150E-677E-4256-A9E0-6FBF6EF933AF}" type="slidenum">
              <a:rPr lang="en-US" smtClean="0"/>
              <a:t>2</a:t>
            </a:fld>
            <a:endParaRPr lang="en-US"/>
          </a:p>
        </p:txBody>
      </p:sp>
    </p:spTree>
    <p:extLst>
      <p:ext uri="{BB962C8B-B14F-4D97-AF65-F5344CB8AC3E}">
        <p14:creationId xmlns:p14="http://schemas.microsoft.com/office/powerpoint/2010/main" val="1354789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National Platform has been referred to using many terms but the core concept is to directly engage with citizens and help them cross-engage with other people with or without the involvement of traditional organizations. In addition to providing a stream of personalized, high-quality giving opportunities that are matched to profiles we can facilitate citizen-driven socialized recruiting and outcome measurement so that everyone takes a greater personal stake in their communities. Research is indicating that people will pay monthly subscription fees for the convenience of easy, rapid, engagement where the usual barriers are reduced or removed; especially if they can jump between positions at different organizations easily w/o doing more paperwork. </a:t>
            </a:r>
          </a:p>
        </p:txBody>
      </p:sp>
      <p:sp>
        <p:nvSpPr>
          <p:cNvPr id="4" name="Slide Number Placeholder 3"/>
          <p:cNvSpPr>
            <a:spLocks noGrp="1"/>
          </p:cNvSpPr>
          <p:nvPr>
            <p:ph type="sldNum" sz="quarter" idx="5"/>
          </p:nvPr>
        </p:nvSpPr>
        <p:spPr/>
        <p:txBody>
          <a:bodyPr/>
          <a:lstStyle/>
          <a:p>
            <a:fld id="{7C70150E-677E-4256-A9E0-6FBF6EF933AF}" type="slidenum">
              <a:rPr lang="en-US" smtClean="0"/>
              <a:t>3</a:t>
            </a:fld>
            <a:endParaRPr lang="en-US"/>
          </a:p>
        </p:txBody>
      </p:sp>
    </p:spTree>
    <p:extLst>
      <p:ext uri="{BB962C8B-B14F-4D97-AF65-F5344CB8AC3E}">
        <p14:creationId xmlns:p14="http://schemas.microsoft.com/office/powerpoint/2010/main" val="3413524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shown here the basic idea is to create a clearinghouse for giving. Anyone and everyone involved with giving or receiving the time and money from individuals is a potential partner. This includes individuals, companies, grantors, government, care circles, communities, causes, charities and countless others. If you have a need, you bring it to the ‘table’ along with whatever success measurements, trainings, partnerships and resources that will create the desired change(s) you seek. If you have a resource – or are one yourself – you also arrive at the ‘table’ and offer what you have along with your own definition(s) of a successful experience; which may include your motivations, availability, personal resources, friends-’n-family, pet causes, care circles and how you prefer to be recognized (if at all). The platform will produce streams of matching recommendations in both directions but that’s just the beginning. The real power is in the formation of care circles of people focused on a person, cause, community or project that interests them and then synergizing their passions, success definitions and resources </a:t>
            </a:r>
            <a:r>
              <a:rPr lang="en-US" dirty="0" err="1"/>
              <a:t>sociocratically</a:t>
            </a:r>
            <a:r>
              <a:rPr lang="en-US" dirty="0"/>
              <a:t>. This new engagement construct is like crowdfunding, but with follow-through that keeps the donors engaged with their cause until success has been achieved. </a:t>
            </a:r>
          </a:p>
          <a:p>
            <a:endParaRPr lang="en-US" dirty="0"/>
          </a:p>
          <a:p>
            <a:endParaRPr lang="en-US" dirty="0"/>
          </a:p>
        </p:txBody>
      </p:sp>
      <p:sp>
        <p:nvSpPr>
          <p:cNvPr id="4" name="Slide Number Placeholder 3"/>
          <p:cNvSpPr>
            <a:spLocks noGrp="1"/>
          </p:cNvSpPr>
          <p:nvPr>
            <p:ph type="sldNum" sz="quarter" idx="5"/>
          </p:nvPr>
        </p:nvSpPr>
        <p:spPr/>
        <p:txBody>
          <a:bodyPr/>
          <a:lstStyle/>
          <a:p>
            <a:fld id="{7C70150E-677E-4256-A9E0-6FBF6EF933AF}" type="slidenum">
              <a:rPr lang="en-US" smtClean="0"/>
              <a:t>4</a:t>
            </a:fld>
            <a:endParaRPr lang="en-US"/>
          </a:p>
        </p:txBody>
      </p:sp>
    </p:spTree>
    <p:extLst>
      <p:ext uri="{BB962C8B-B14F-4D97-AF65-F5344CB8AC3E}">
        <p14:creationId xmlns:p14="http://schemas.microsoft.com/office/powerpoint/2010/main" val="418970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envision the new platform as a catalyst for social change. By integrating existing technologies and data sources with more advanced social networks we hope to re-invigorate existing volunteers and donors while better engaging younger generations. We will start by integrating with - and expanding on - existing national data repositories for both volunteers, donors and the opportunities. As discussed previously we will add the ability for individuals to self-sponsor their own engagements based on personal observations inside their communities and enable them to also invite others via social media. Next, we will reduce current barriers which impede rapid – and even spontaneous – mobilization. Finally, we will reinforce engagements by providing relevant education and e-mentoring through an advanced Learning Network that will also facilitate locally socialized outcome measurement. That Learning Network will also connect citizens with industry professionals who become the mentors and advisors for local outcomes. </a:t>
            </a:r>
          </a:p>
          <a:p>
            <a:endParaRPr lang="en-US" dirty="0"/>
          </a:p>
        </p:txBody>
      </p:sp>
      <p:sp>
        <p:nvSpPr>
          <p:cNvPr id="4" name="Slide Number Placeholder 3"/>
          <p:cNvSpPr>
            <a:spLocks noGrp="1"/>
          </p:cNvSpPr>
          <p:nvPr>
            <p:ph type="sldNum" sz="quarter" idx="5"/>
          </p:nvPr>
        </p:nvSpPr>
        <p:spPr/>
        <p:txBody>
          <a:bodyPr/>
          <a:lstStyle/>
          <a:p>
            <a:fld id="{7C70150E-677E-4256-A9E0-6FBF6EF933AF}" type="slidenum">
              <a:rPr lang="en-US" smtClean="0"/>
              <a:t>5</a:t>
            </a:fld>
            <a:endParaRPr lang="en-US"/>
          </a:p>
        </p:txBody>
      </p:sp>
    </p:spTree>
    <p:extLst>
      <p:ext uri="{BB962C8B-B14F-4D97-AF65-F5344CB8AC3E}">
        <p14:creationId xmlns:p14="http://schemas.microsoft.com/office/powerpoint/2010/main" val="2717915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all know the adage of “garbage in, garbage out.” Currently, the #1 volunteer matching site in the USA is suffering a 92% failure rate when it comes to recruiting and retaining volunteers; primarily due to poor content (see the analysis Craig Young’s team just published on VolunteerGeneration.org at the address shown below). It’s time to be bring engagement into the 21</a:t>
            </a:r>
            <a:r>
              <a:rPr lang="en-US" baseline="30000" dirty="0"/>
              <a:t>st</a:t>
            </a:r>
            <a:r>
              <a:rPr lang="en-US" dirty="0"/>
              <a:t> century by building the new platform using the same methodologies and design concepts that empower the gaming industry and modern eCommerce platforms like Alibaba rather than staying mired in the idea that “if you build it, they will come.” In today’s world people expect the stream of personalized recommendations to appear on their phones and they want to engage with these at the touch of a button. To achieve this we must do a far better job of data gathering and quantification. This will require an ‘open network’ between VMS providers (and many of them have already agreed to help) but, more importantly, we must redesign the entire electronic engagement experience. </a:t>
            </a:r>
          </a:p>
          <a:p>
            <a:endParaRPr lang="en-US" dirty="0"/>
          </a:p>
          <a:p>
            <a:r>
              <a:rPr lang="en-US" dirty="0"/>
              <a:t>https://volunteergeneration.org/national-sites/</a:t>
            </a:r>
          </a:p>
          <a:p>
            <a:endParaRPr lang="en-US" dirty="0"/>
          </a:p>
          <a:p>
            <a:endParaRPr lang="en-US" dirty="0"/>
          </a:p>
        </p:txBody>
      </p:sp>
      <p:sp>
        <p:nvSpPr>
          <p:cNvPr id="4" name="Slide Number Placeholder 3"/>
          <p:cNvSpPr>
            <a:spLocks noGrp="1"/>
          </p:cNvSpPr>
          <p:nvPr>
            <p:ph type="sldNum" sz="quarter" idx="5"/>
          </p:nvPr>
        </p:nvSpPr>
        <p:spPr/>
        <p:txBody>
          <a:bodyPr/>
          <a:lstStyle/>
          <a:p>
            <a:fld id="{7C70150E-677E-4256-A9E0-6FBF6EF933AF}" type="slidenum">
              <a:rPr lang="en-US" smtClean="0"/>
              <a:t>6</a:t>
            </a:fld>
            <a:endParaRPr lang="en-US"/>
          </a:p>
        </p:txBody>
      </p:sp>
    </p:spTree>
    <p:extLst>
      <p:ext uri="{BB962C8B-B14F-4D97-AF65-F5344CB8AC3E}">
        <p14:creationId xmlns:p14="http://schemas.microsoft.com/office/powerpoint/2010/main" val="761462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Over time the network will also become financially self sufficient – and even profitable – while also increasing the wealth of all participating parties. This is actually a natural byproduct of greater participation levels by people who feel more productively engaged. The most recent studies on giving trends illustrate that volunteers are financially generous and willing to be more so if doing so is made more convenient. Therefore, the entity that manages the network will could benefit from up to 3 diverse revenue streams. 1: a % of transaction fees for donations.  2. monthly subscription fees for all the services we’ve been discussing. 3. Grants from foundations, philanthropists and even traditional investors. The project should be legally independent from all stakeholders as much as possible and there are newer incorporation constructs such as ‘B’ Corporations and Low-Profit Philanthropic Corporations (L3C’s) that should be considered. </a:t>
            </a:r>
          </a:p>
          <a:p>
            <a:pPr marL="0" indent="0">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next steps are to identify the funding required for technical, legal and relationship R&amp;D. The first phase will help the team finalize a series of relationships with current and additional stakeholders who will collaborate on the technical design and the incorporation work. </a:t>
            </a:r>
          </a:p>
          <a:p>
            <a:pPr marL="0" indent="0">
              <a:buNone/>
            </a:pPr>
            <a:endParaRPr lang="en-US" sz="1200" dirty="0"/>
          </a:p>
        </p:txBody>
      </p:sp>
      <p:sp>
        <p:nvSpPr>
          <p:cNvPr id="4" name="Slide Number Placeholder 3"/>
          <p:cNvSpPr>
            <a:spLocks noGrp="1"/>
          </p:cNvSpPr>
          <p:nvPr>
            <p:ph type="sldNum" sz="quarter" idx="5"/>
          </p:nvPr>
        </p:nvSpPr>
        <p:spPr/>
        <p:txBody>
          <a:bodyPr/>
          <a:lstStyle/>
          <a:p>
            <a:fld id="{7C70150E-677E-4256-A9E0-6FBF6EF933AF}" type="slidenum">
              <a:rPr lang="en-US" smtClean="0"/>
              <a:t>7</a:t>
            </a:fld>
            <a:endParaRPr lang="en-US"/>
          </a:p>
        </p:txBody>
      </p:sp>
    </p:spTree>
    <p:extLst>
      <p:ext uri="{BB962C8B-B14F-4D97-AF65-F5344CB8AC3E}">
        <p14:creationId xmlns:p14="http://schemas.microsoft.com/office/powerpoint/2010/main" val="1968043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0150E-677E-4256-A9E0-6FBF6EF933AF}" type="slidenum">
              <a:rPr lang="en-US" smtClean="0"/>
              <a:t>8</a:t>
            </a:fld>
            <a:endParaRPr lang="en-US"/>
          </a:p>
        </p:txBody>
      </p:sp>
    </p:spTree>
    <p:extLst>
      <p:ext uri="{BB962C8B-B14F-4D97-AF65-F5344CB8AC3E}">
        <p14:creationId xmlns:p14="http://schemas.microsoft.com/office/powerpoint/2010/main" val="95326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CCDE-88A8-4898-BA93-7E15A4B96F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6C0FE9-89D4-4607-8E37-29250249E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AA381C-EDAE-4964-AD05-15CEE2464F1A}"/>
              </a:ext>
            </a:extLst>
          </p:cNvPr>
          <p:cNvSpPr>
            <a:spLocks noGrp="1"/>
          </p:cNvSpPr>
          <p:nvPr>
            <p:ph type="dt" sz="half" idx="10"/>
          </p:nvPr>
        </p:nvSpPr>
        <p:spPr/>
        <p:txBody>
          <a:bodyPr/>
          <a:lstStyle/>
          <a:p>
            <a:fld id="{543B0421-8B2E-40AB-939E-3E6A31B90BE9}" type="datetimeFigureOut">
              <a:rPr lang="en-US" smtClean="0"/>
              <a:t>7/7/2023</a:t>
            </a:fld>
            <a:endParaRPr lang="en-US"/>
          </a:p>
        </p:txBody>
      </p:sp>
      <p:sp>
        <p:nvSpPr>
          <p:cNvPr id="5" name="Footer Placeholder 4">
            <a:extLst>
              <a:ext uri="{FF2B5EF4-FFF2-40B4-BE49-F238E27FC236}">
                <a16:creationId xmlns:a16="http://schemas.microsoft.com/office/drawing/2014/main" id="{A8409D7E-1A56-4859-AA3B-2829BD8E6C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0A18F-685B-4E2B-AEB4-8B8D2502D44B}"/>
              </a:ext>
            </a:extLst>
          </p:cNvPr>
          <p:cNvSpPr>
            <a:spLocks noGrp="1"/>
          </p:cNvSpPr>
          <p:nvPr>
            <p:ph type="sldNum" sz="quarter" idx="12"/>
          </p:nvPr>
        </p:nvSpPr>
        <p:spPr/>
        <p:txBody>
          <a:bodyPr/>
          <a:lstStyle/>
          <a:p>
            <a:fld id="{AC941D04-410F-4B87-8C29-F773918C93E6}" type="slidenum">
              <a:rPr lang="en-US" smtClean="0"/>
              <a:t>‹#›</a:t>
            </a:fld>
            <a:endParaRPr lang="en-US"/>
          </a:p>
        </p:txBody>
      </p:sp>
    </p:spTree>
    <p:extLst>
      <p:ext uri="{BB962C8B-B14F-4D97-AF65-F5344CB8AC3E}">
        <p14:creationId xmlns:p14="http://schemas.microsoft.com/office/powerpoint/2010/main" val="2758969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FEDB-B046-4E7C-89A9-4A8DB681FD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59361E-7CE9-42B1-B9AB-37B54CA1646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45CF71-5D4F-4D90-8686-C35F7B7E4F5D}"/>
              </a:ext>
            </a:extLst>
          </p:cNvPr>
          <p:cNvSpPr>
            <a:spLocks noGrp="1"/>
          </p:cNvSpPr>
          <p:nvPr>
            <p:ph type="dt" sz="half" idx="10"/>
          </p:nvPr>
        </p:nvSpPr>
        <p:spPr/>
        <p:txBody>
          <a:bodyPr/>
          <a:lstStyle/>
          <a:p>
            <a:fld id="{543B0421-8B2E-40AB-939E-3E6A31B90BE9}" type="datetimeFigureOut">
              <a:rPr lang="en-US" smtClean="0"/>
              <a:t>7/7/2023</a:t>
            </a:fld>
            <a:endParaRPr lang="en-US"/>
          </a:p>
        </p:txBody>
      </p:sp>
      <p:sp>
        <p:nvSpPr>
          <p:cNvPr id="5" name="Footer Placeholder 4">
            <a:extLst>
              <a:ext uri="{FF2B5EF4-FFF2-40B4-BE49-F238E27FC236}">
                <a16:creationId xmlns:a16="http://schemas.microsoft.com/office/drawing/2014/main" id="{A2F6D000-69DF-4216-BD65-11A0FCEC55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04192-10B8-4676-B5DB-6EF51BE04BA4}"/>
              </a:ext>
            </a:extLst>
          </p:cNvPr>
          <p:cNvSpPr>
            <a:spLocks noGrp="1"/>
          </p:cNvSpPr>
          <p:nvPr>
            <p:ph type="sldNum" sz="quarter" idx="12"/>
          </p:nvPr>
        </p:nvSpPr>
        <p:spPr/>
        <p:txBody>
          <a:bodyPr/>
          <a:lstStyle/>
          <a:p>
            <a:fld id="{AC941D04-410F-4B87-8C29-F773918C93E6}" type="slidenum">
              <a:rPr lang="en-US" smtClean="0"/>
              <a:t>‹#›</a:t>
            </a:fld>
            <a:endParaRPr lang="en-US"/>
          </a:p>
        </p:txBody>
      </p:sp>
    </p:spTree>
    <p:extLst>
      <p:ext uri="{BB962C8B-B14F-4D97-AF65-F5344CB8AC3E}">
        <p14:creationId xmlns:p14="http://schemas.microsoft.com/office/powerpoint/2010/main" val="393507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6BCC04-D68A-4A28-B860-E9FFB360E9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C29616-636C-4524-9087-CF2D7C8FD4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8C9D6-F93B-4EC5-92CC-3ECAE2549903}"/>
              </a:ext>
            </a:extLst>
          </p:cNvPr>
          <p:cNvSpPr>
            <a:spLocks noGrp="1"/>
          </p:cNvSpPr>
          <p:nvPr>
            <p:ph type="dt" sz="half" idx="10"/>
          </p:nvPr>
        </p:nvSpPr>
        <p:spPr/>
        <p:txBody>
          <a:bodyPr/>
          <a:lstStyle/>
          <a:p>
            <a:fld id="{543B0421-8B2E-40AB-939E-3E6A31B90BE9}" type="datetimeFigureOut">
              <a:rPr lang="en-US" smtClean="0"/>
              <a:t>7/7/2023</a:t>
            </a:fld>
            <a:endParaRPr lang="en-US"/>
          </a:p>
        </p:txBody>
      </p:sp>
      <p:sp>
        <p:nvSpPr>
          <p:cNvPr id="5" name="Footer Placeholder 4">
            <a:extLst>
              <a:ext uri="{FF2B5EF4-FFF2-40B4-BE49-F238E27FC236}">
                <a16:creationId xmlns:a16="http://schemas.microsoft.com/office/drawing/2014/main" id="{DD502B89-F083-4C32-B73D-2F8629BF3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4100F-5906-4DE5-B589-264119F466E3}"/>
              </a:ext>
            </a:extLst>
          </p:cNvPr>
          <p:cNvSpPr>
            <a:spLocks noGrp="1"/>
          </p:cNvSpPr>
          <p:nvPr>
            <p:ph type="sldNum" sz="quarter" idx="12"/>
          </p:nvPr>
        </p:nvSpPr>
        <p:spPr/>
        <p:txBody>
          <a:bodyPr/>
          <a:lstStyle/>
          <a:p>
            <a:fld id="{AC941D04-410F-4B87-8C29-F773918C93E6}" type="slidenum">
              <a:rPr lang="en-US" smtClean="0"/>
              <a:t>‹#›</a:t>
            </a:fld>
            <a:endParaRPr lang="en-US"/>
          </a:p>
        </p:txBody>
      </p:sp>
    </p:spTree>
    <p:extLst>
      <p:ext uri="{BB962C8B-B14F-4D97-AF65-F5344CB8AC3E}">
        <p14:creationId xmlns:p14="http://schemas.microsoft.com/office/powerpoint/2010/main" val="3412104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555E-C71F-4E79-B460-ED61FB56E7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3F1111-F809-42EA-97B5-EB2B05257E6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9F05C-F257-4C30-84A3-D6FB8200CD81}"/>
              </a:ext>
            </a:extLst>
          </p:cNvPr>
          <p:cNvSpPr>
            <a:spLocks noGrp="1"/>
          </p:cNvSpPr>
          <p:nvPr>
            <p:ph type="dt" sz="half" idx="10"/>
          </p:nvPr>
        </p:nvSpPr>
        <p:spPr/>
        <p:txBody>
          <a:bodyPr/>
          <a:lstStyle/>
          <a:p>
            <a:fld id="{543B0421-8B2E-40AB-939E-3E6A31B90BE9}" type="datetimeFigureOut">
              <a:rPr lang="en-US" smtClean="0"/>
              <a:t>7/7/2023</a:t>
            </a:fld>
            <a:endParaRPr lang="en-US"/>
          </a:p>
        </p:txBody>
      </p:sp>
      <p:sp>
        <p:nvSpPr>
          <p:cNvPr id="5" name="Footer Placeholder 4">
            <a:extLst>
              <a:ext uri="{FF2B5EF4-FFF2-40B4-BE49-F238E27FC236}">
                <a16:creationId xmlns:a16="http://schemas.microsoft.com/office/drawing/2014/main" id="{771285F5-A9B1-4FDA-A0B7-5D0A6445D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29DE82-2A12-4A2A-81C2-6809D40919FF}"/>
              </a:ext>
            </a:extLst>
          </p:cNvPr>
          <p:cNvSpPr>
            <a:spLocks noGrp="1"/>
          </p:cNvSpPr>
          <p:nvPr>
            <p:ph type="sldNum" sz="quarter" idx="12"/>
          </p:nvPr>
        </p:nvSpPr>
        <p:spPr/>
        <p:txBody>
          <a:bodyPr/>
          <a:lstStyle/>
          <a:p>
            <a:fld id="{AC941D04-410F-4B87-8C29-F773918C93E6}" type="slidenum">
              <a:rPr lang="en-US" smtClean="0"/>
              <a:t>‹#›</a:t>
            </a:fld>
            <a:endParaRPr lang="en-US"/>
          </a:p>
        </p:txBody>
      </p:sp>
    </p:spTree>
    <p:extLst>
      <p:ext uri="{BB962C8B-B14F-4D97-AF65-F5344CB8AC3E}">
        <p14:creationId xmlns:p14="http://schemas.microsoft.com/office/powerpoint/2010/main" val="337796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7C90A-6A6B-4B85-8910-01034B55C7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BE03B9-6109-470A-AAFC-EB73D77D16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1E4E22-20A8-4B97-A5A4-22C80241CDF1}"/>
              </a:ext>
            </a:extLst>
          </p:cNvPr>
          <p:cNvSpPr>
            <a:spLocks noGrp="1"/>
          </p:cNvSpPr>
          <p:nvPr>
            <p:ph type="dt" sz="half" idx="10"/>
          </p:nvPr>
        </p:nvSpPr>
        <p:spPr/>
        <p:txBody>
          <a:bodyPr/>
          <a:lstStyle/>
          <a:p>
            <a:fld id="{543B0421-8B2E-40AB-939E-3E6A31B90BE9}" type="datetimeFigureOut">
              <a:rPr lang="en-US" smtClean="0"/>
              <a:t>7/7/2023</a:t>
            </a:fld>
            <a:endParaRPr lang="en-US"/>
          </a:p>
        </p:txBody>
      </p:sp>
      <p:sp>
        <p:nvSpPr>
          <p:cNvPr id="5" name="Footer Placeholder 4">
            <a:extLst>
              <a:ext uri="{FF2B5EF4-FFF2-40B4-BE49-F238E27FC236}">
                <a16:creationId xmlns:a16="http://schemas.microsoft.com/office/drawing/2014/main" id="{3AB52B79-F301-465B-816C-0C58B2DC25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73E44-E232-4FDE-BAAC-00F2E17D1E2B}"/>
              </a:ext>
            </a:extLst>
          </p:cNvPr>
          <p:cNvSpPr>
            <a:spLocks noGrp="1"/>
          </p:cNvSpPr>
          <p:nvPr>
            <p:ph type="sldNum" sz="quarter" idx="12"/>
          </p:nvPr>
        </p:nvSpPr>
        <p:spPr/>
        <p:txBody>
          <a:bodyPr/>
          <a:lstStyle/>
          <a:p>
            <a:fld id="{AC941D04-410F-4B87-8C29-F773918C93E6}" type="slidenum">
              <a:rPr lang="en-US" smtClean="0"/>
              <a:t>‹#›</a:t>
            </a:fld>
            <a:endParaRPr lang="en-US"/>
          </a:p>
        </p:txBody>
      </p:sp>
    </p:spTree>
    <p:extLst>
      <p:ext uri="{BB962C8B-B14F-4D97-AF65-F5344CB8AC3E}">
        <p14:creationId xmlns:p14="http://schemas.microsoft.com/office/powerpoint/2010/main" val="50756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CBDAB-2159-4CC8-B11F-235AE78AF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6C48F4-A6F2-4630-952E-364D31F54D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6C8D3C-9FB7-403D-9AE5-AE01589D7D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3BE58D-0967-4C4B-BC8D-9ED7CD41E368}"/>
              </a:ext>
            </a:extLst>
          </p:cNvPr>
          <p:cNvSpPr>
            <a:spLocks noGrp="1"/>
          </p:cNvSpPr>
          <p:nvPr>
            <p:ph type="dt" sz="half" idx="10"/>
          </p:nvPr>
        </p:nvSpPr>
        <p:spPr/>
        <p:txBody>
          <a:bodyPr/>
          <a:lstStyle/>
          <a:p>
            <a:fld id="{543B0421-8B2E-40AB-939E-3E6A31B90BE9}" type="datetimeFigureOut">
              <a:rPr lang="en-US" smtClean="0"/>
              <a:t>7/7/2023</a:t>
            </a:fld>
            <a:endParaRPr lang="en-US"/>
          </a:p>
        </p:txBody>
      </p:sp>
      <p:sp>
        <p:nvSpPr>
          <p:cNvPr id="6" name="Footer Placeholder 5">
            <a:extLst>
              <a:ext uri="{FF2B5EF4-FFF2-40B4-BE49-F238E27FC236}">
                <a16:creationId xmlns:a16="http://schemas.microsoft.com/office/drawing/2014/main" id="{B4635FA9-AE04-41BE-9752-7C3C6BE3E0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E8CB52-8639-4B38-84D3-878939ED6E96}"/>
              </a:ext>
            </a:extLst>
          </p:cNvPr>
          <p:cNvSpPr>
            <a:spLocks noGrp="1"/>
          </p:cNvSpPr>
          <p:nvPr>
            <p:ph type="sldNum" sz="quarter" idx="12"/>
          </p:nvPr>
        </p:nvSpPr>
        <p:spPr/>
        <p:txBody>
          <a:bodyPr/>
          <a:lstStyle/>
          <a:p>
            <a:fld id="{AC941D04-410F-4B87-8C29-F773918C93E6}" type="slidenum">
              <a:rPr lang="en-US" smtClean="0"/>
              <a:t>‹#›</a:t>
            </a:fld>
            <a:endParaRPr lang="en-US"/>
          </a:p>
        </p:txBody>
      </p:sp>
    </p:spTree>
    <p:extLst>
      <p:ext uri="{BB962C8B-B14F-4D97-AF65-F5344CB8AC3E}">
        <p14:creationId xmlns:p14="http://schemas.microsoft.com/office/powerpoint/2010/main" val="225513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D4CC3-180B-4EE4-B0EE-9EE3B55491E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10E955-964D-4B36-A218-773C37074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7FD78B-1BF1-496B-8139-62F5D42A92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6E1EB4-F547-4E23-8AE0-BFF2AD234F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3B46FC-7460-4FBB-88C0-32119C6425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69FD6D-B56C-4591-B42C-64F955AC1D8B}"/>
              </a:ext>
            </a:extLst>
          </p:cNvPr>
          <p:cNvSpPr>
            <a:spLocks noGrp="1"/>
          </p:cNvSpPr>
          <p:nvPr>
            <p:ph type="dt" sz="half" idx="10"/>
          </p:nvPr>
        </p:nvSpPr>
        <p:spPr/>
        <p:txBody>
          <a:bodyPr/>
          <a:lstStyle/>
          <a:p>
            <a:fld id="{543B0421-8B2E-40AB-939E-3E6A31B90BE9}" type="datetimeFigureOut">
              <a:rPr lang="en-US" smtClean="0"/>
              <a:t>7/7/2023</a:t>
            </a:fld>
            <a:endParaRPr lang="en-US"/>
          </a:p>
        </p:txBody>
      </p:sp>
      <p:sp>
        <p:nvSpPr>
          <p:cNvPr id="8" name="Footer Placeholder 7">
            <a:extLst>
              <a:ext uri="{FF2B5EF4-FFF2-40B4-BE49-F238E27FC236}">
                <a16:creationId xmlns:a16="http://schemas.microsoft.com/office/drawing/2014/main" id="{9C0E485A-726A-49D0-8720-5622459B1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B6DD42-4C48-415A-84AC-E52A43C2F38E}"/>
              </a:ext>
            </a:extLst>
          </p:cNvPr>
          <p:cNvSpPr>
            <a:spLocks noGrp="1"/>
          </p:cNvSpPr>
          <p:nvPr>
            <p:ph type="sldNum" sz="quarter" idx="12"/>
          </p:nvPr>
        </p:nvSpPr>
        <p:spPr/>
        <p:txBody>
          <a:bodyPr/>
          <a:lstStyle/>
          <a:p>
            <a:fld id="{AC941D04-410F-4B87-8C29-F773918C93E6}" type="slidenum">
              <a:rPr lang="en-US" smtClean="0"/>
              <a:t>‹#›</a:t>
            </a:fld>
            <a:endParaRPr lang="en-US"/>
          </a:p>
        </p:txBody>
      </p:sp>
    </p:spTree>
    <p:extLst>
      <p:ext uri="{BB962C8B-B14F-4D97-AF65-F5344CB8AC3E}">
        <p14:creationId xmlns:p14="http://schemas.microsoft.com/office/powerpoint/2010/main" val="135563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D968-420A-4940-A612-6A93F19FB4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E59CDB-A179-4C17-82D7-752659B5D5A8}"/>
              </a:ext>
            </a:extLst>
          </p:cNvPr>
          <p:cNvSpPr>
            <a:spLocks noGrp="1"/>
          </p:cNvSpPr>
          <p:nvPr>
            <p:ph type="dt" sz="half" idx="10"/>
          </p:nvPr>
        </p:nvSpPr>
        <p:spPr/>
        <p:txBody>
          <a:bodyPr/>
          <a:lstStyle/>
          <a:p>
            <a:fld id="{543B0421-8B2E-40AB-939E-3E6A31B90BE9}" type="datetimeFigureOut">
              <a:rPr lang="en-US" smtClean="0"/>
              <a:t>7/7/2023</a:t>
            </a:fld>
            <a:endParaRPr lang="en-US"/>
          </a:p>
        </p:txBody>
      </p:sp>
      <p:sp>
        <p:nvSpPr>
          <p:cNvPr id="4" name="Footer Placeholder 3">
            <a:extLst>
              <a:ext uri="{FF2B5EF4-FFF2-40B4-BE49-F238E27FC236}">
                <a16:creationId xmlns:a16="http://schemas.microsoft.com/office/drawing/2014/main" id="{D09F1E24-029D-41CE-8F5C-ADEADC2462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BF093E-7172-4FF1-80BF-DBE0C1DD9A91}"/>
              </a:ext>
            </a:extLst>
          </p:cNvPr>
          <p:cNvSpPr>
            <a:spLocks noGrp="1"/>
          </p:cNvSpPr>
          <p:nvPr>
            <p:ph type="sldNum" sz="quarter" idx="12"/>
          </p:nvPr>
        </p:nvSpPr>
        <p:spPr/>
        <p:txBody>
          <a:bodyPr/>
          <a:lstStyle/>
          <a:p>
            <a:fld id="{AC941D04-410F-4B87-8C29-F773918C93E6}" type="slidenum">
              <a:rPr lang="en-US" smtClean="0"/>
              <a:t>‹#›</a:t>
            </a:fld>
            <a:endParaRPr lang="en-US"/>
          </a:p>
        </p:txBody>
      </p:sp>
    </p:spTree>
    <p:extLst>
      <p:ext uri="{BB962C8B-B14F-4D97-AF65-F5344CB8AC3E}">
        <p14:creationId xmlns:p14="http://schemas.microsoft.com/office/powerpoint/2010/main" val="223171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A1C8F-6DC4-43B6-8169-58EE97BD522C}"/>
              </a:ext>
            </a:extLst>
          </p:cNvPr>
          <p:cNvSpPr>
            <a:spLocks noGrp="1"/>
          </p:cNvSpPr>
          <p:nvPr>
            <p:ph type="dt" sz="half" idx="10"/>
          </p:nvPr>
        </p:nvSpPr>
        <p:spPr/>
        <p:txBody>
          <a:bodyPr/>
          <a:lstStyle/>
          <a:p>
            <a:fld id="{543B0421-8B2E-40AB-939E-3E6A31B90BE9}" type="datetimeFigureOut">
              <a:rPr lang="en-US" smtClean="0"/>
              <a:t>7/7/2023</a:t>
            </a:fld>
            <a:endParaRPr lang="en-US"/>
          </a:p>
        </p:txBody>
      </p:sp>
      <p:sp>
        <p:nvSpPr>
          <p:cNvPr id="3" name="Footer Placeholder 2">
            <a:extLst>
              <a:ext uri="{FF2B5EF4-FFF2-40B4-BE49-F238E27FC236}">
                <a16:creationId xmlns:a16="http://schemas.microsoft.com/office/drawing/2014/main" id="{CF04824E-82DF-469D-8FAB-B529995818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EA7BA0-A5A0-4517-8524-A1FDB3BE0589}"/>
              </a:ext>
            </a:extLst>
          </p:cNvPr>
          <p:cNvSpPr>
            <a:spLocks noGrp="1"/>
          </p:cNvSpPr>
          <p:nvPr>
            <p:ph type="sldNum" sz="quarter" idx="12"/>
          </p:nvPr>
        </p:nvSpPr>
        <p:spPr/>
        <p:txBody>
          <a:bodyPr/>
          <a:lstStyle/>
          <a:p>
            <a:fld id="{AC941D04-410F-4B87-8C29-F773918C93E6}" type="slidenum">
              <a:rPr lang="en-US" smtClean="0"/>
              <a:t>‹#›</a:t>
            </a:fld>
            <a:endParaRPr lang="en-US"/>
          </a:p>
        </p:txBody>
      </p:sp>
    </p:spTree>
    <p:extLst>
      <p:ext uri="{BB962C8B-B14F-4D97-AF65-F5344CB8AC3E}">
        <p14:creationId xmlns:p14="http://schemas.microsoft.com/office/powerpoint/2010/main" val="1581321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415A-9E71-4008-9B3A-6EA227D545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28C29A-B006-42B6-9FD3-B0ABDEBA5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BC2096-1B5F-46B2-9811-3E5A5CFF3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F8ACBE-C4E9-4539-8BE7-2203765F9745}"/>
              </a:ext>
            </a:extLst>
          </p:cNvPr>
          <p:cNvSpPr>
            <a:spLocks noGrp="1"/>
          </p:cNvSpPr>
          <p:nvPr>
            <p:ph type="dt" sz="half" idx="10"/>
          </p:nvPr>
        </p:nvSpPr>
        <p:spPr/>
        <p:txBody>
          <a:bodyPr/>
          <a:lstStyle/>
          <a:p>
            <a:fld id="{543B0421-8B2E-40AB-939E-3E6A31B90BE9}" type="datetimeFigureOut">
              <a:rPr lang="en-US" smtClean="0"/>
              <a:t>7/7/2023</a:t>
            </a:fld>
            <a:endParaRPr lang="en-US"/>
          </a:p>
        </p:txBody>
      </p:sp>
      <p:sp>
        <p:nvSpPr>
          <p:cNvPr id="6" name="Footer Placeholder 5">
            <a:extLst>
              <a:ext uri="{FF2B5EF4-FFF2-40B4-BE49-F238E27FC236}">
                <a16:creationId xmlns:a16="http://schemas.microsoft.com/office/drawing/2014/main" id="{2396A09B-62D2-410A-8861-DB70B1478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38A768-E11A-4A3A-B86A-CEE28C9EF3D8}"/>
              </a:ext>
            </a:extLst>
          </p:cNvPr>
          <p:cNvSpPr>
            <a:spLocks noGrp="1"/>
          </p:cNvSpPr>
          <p:nvPr>
            <p:ph type="sldNum" sz="quarter" idx="12"/>
          </p:nvPr>
        </p:nvSpPr>
        <p:spPr/>
        <p:txBody>
          <a:bodyPr/>
          <a:lstStyle/>
          <a:p>
            <a:fld id="{AC941D04-410F-4B87-8C29-F773918C93E6}" type="slidenum">
              <a:rPr lang="en-US" smtClean="0"/>
              <a:t>‹#›</a:t>
            </a:fld>
            <a:endParaRPr lang="en-US"/>
          </a:p>
        </p:txBody>
      </p:sp>
    </p:spTree>
    <p:extLst>
      <p:ext uri="{BB962C8B-B14F-4D97-AF65-F5344CB8AC3E}">
        <p14:creationId xmlns:p14="http://schemas.microsoft.com/office/powerpoint/2010/main" val="84249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6B27-9B8E-4CEB-8BC1-1194A9E04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1041429-0C0A-443B-AEE6-125ABB2841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E42E8D-0902-44AF-BB89-421166A8F7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7749DE-FA57-4254-9D6F-F6033F0BFCBE}"/>
              </a:ext>
            </a:extLst>
          </p:cNvPr>
          <p:cNvSpPr>
            <a:spLocks noGrp="1"/>
          </p:cNvSpPr>
          <p:nvPr>
            <p:ph type="dt" sz="half" idx="10"/>
          </p:nvPr>
        </p:nvSpPr>
        <p:spPr/>
        <p:txBody>
          <a:bodyPr/>
          <a:lstStyle/>
          <a:p>
            <a:fld id="{543B0421-8B2E-40AB-939E-3E6A31B90BE9}" type="datetimeFigureOut">
              <a:rPr lang="en-US" smtClean="0"/>
              <a:t>7/7/2023</a:t>
            </a:fld>
            <a:endParaRPr lang="en-US"/>
          </a:p>
        </p:txBody>
      </p:sp>
      <p:sp>
        <p:nvSpPr>
          <p:cNvPr id="6" name="Footer Placeholder 5">
            <a:extLst>
              <a:ext uri="{FF2B5EF4-FFF2-40B4-BE49-F238E27FC236}">
                <a16:creationId xmlns:a16="http://schemas.microsoft.com/office/drawing/2014/main" id="{FBFF311D-F37B-4D93-8A5D-D394EAF99E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39E10C-4BEA-4DDB-A8EA-D7413FE9A79C}"/>
              </a:ext>
            </a:extLst>
          </p:cNvPr>
          <p:cNvSpPr>
            <a:spLocks noGrp="1"/>
          </p:cNvSpPr>
          <p:nvPr>
            <p:ph type="sldNum" sz="quarter" idx="12"/>
          </p:nvPr>
        </p:nvSpPr>
        <p:spPr/>
        <p:txBody>
          <a:bodyPr/>
          <a:lstStyle/>
          <a:p>
            <a:fld id="{AC941D04-410F-4B87-8C29-F773918C93E6}" type="slidenum">
              <a:rPr lang="en-US" smtClean="0"/>
              <a:t>‹#›</a:t>
            </a:fld>
            <a:endParaRPr lang="en-US"/>
          </a:p>
        </p:txBody>
      </p:sp>
    </p:spTree>
    <p:extLst>
      <p:ext uri="{BB962C8B-B14F-4D97-AF65-F5344CB8AC3E}">
        <p14:creationId xmlns:p14="http://schemas.microsoft.com/office/powerpoint/2010/main" val="311401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A3D0CD-D100-438D-9F44-1C19C61533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C18992-0E49-4235-846A-BCDCB31999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F5FDA6-8829-49E6-9217-1ABC85D75F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B0421-8B2E-40AB-939E-3E6A31B90BE9}" type="datetimeFigureOut">
              <a:rPr lang="en-US" smtClean="0"/>
              <a:t>7/7/2023</a:t>
            </a:fld>
            <a:endParaRPr lang="en-US"/>
          </a:p>
        </p:txBody>
      </p:sp>
      <p:sp>
        <p:nvSpPr>
          <p:cNvPr id="5" name="Footer Placeholder 4">
            <a:extLst>
              <a:ext uri="{FF2B5EF4-FFF2-40B4-BE49-F238E27FC236}">
                <a16:creationId xmlns:a16="http://schemas.microsoft.com/office/drawing/2014/main" id="{7B4BA736-BB15-42DD-8751-F636835F23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5279E8-1F1B-4066-A284-7D6BB83EAC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41D04-410F-4B87-8C29-F773918C93E6}" type="slidenum">
              <a:rPr lang="en-US" smtClean="0"/>
              <a:t>‹#›</a:t>
            </a:fld>
            <a:endParaRPr lang="en-US"/>
          </a:p>
        </p:txBody>
      </p:sp>
    </p:spTree>
    <p:extLst>
      <p:ext uri="{BB962C8B-B14F-4D97-AF65-F5344CB8AC3E}">
        <p14:creationId xmlns:p14="http://schemas.microsoft.com/office/powerpoint/2010/main" val="1062243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jpeg"/><Relationship Id="rId5" Type="http://schemas.openxmlformats.org/officeDocument/2006/relationships/hyperlink" Target="https://volunteergeneration.org/"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hyperlink" Target="mailto:craig@inspiringservice.org" TargetMode="External"/><Relationship Id="rId5" Type="http://schemas.openxmlformats.org/officeDocument/2006/relationships/hyperlink" Target="mailto:Todd.mcmullin@gmail.com" TargetMode="External"/><Relationship Id="rId4" Type="http://schemas.openxmlformats.org/officeDocument/2006/relationships/hyperlink" Target="mailto:dana@danalitwi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8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22BEC5-166A-4693-8B11-A5326BB6BB53}"/>
              </a:ext>
            </a:extLst>
          </p:cNvPr>
          <p:cNvSpPr/>
          <p:nvPr/>
        </p:nvSpPr>
        <p:spPr>
          <a:xfrm>
            <a:off x="9017391" y="981380"/>
            <a:ext cx="3068491" cy="4895239"/>
          </a:xfrm>
          <a:prstGeom prst="rect">
            <a:avLst/>
          </a:prstGeom>
          <a:solidFill>
            <a:schemeClr val="bg1">
              <a:lumMod val="85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38682AF2-2EA3-4172-9185-18D585CBC37D}"/>
              </a:ext>
            </a:extLst>
          </p:cNvPr>
          <p:cNvSpPr txBox="1"/>
          <p:nvPr/>
        </p:nvSpPr>
        <p:spPr>
          <a:xfrm>
            <a:off x="9368449" y="1149176"/>
            <a:ext cx="2461846" cy="369332"/>
          </a:xfrm>
          <a:prstGeom prst="rect">
            <a:avLst/>
          </a:prstGeom>
          <a:noFill/>
        </p:spPr>
        <p:txBody>
          <a:bodyPr wrap="square" rtlCol="0">
            <a:spAutoFit/>
          </a:bodyPr>
          <a:lstStyle/>
          <a:p>
            <a:pPr algn="ctr"/>
            <a:r>
              <a:rPr lang="en-US" b="1" dirty="0"/>
              <a:t>Conveners</a:t>
            </a:r>
          </a:p>
        </p:txBody>
      </p:sp>
      <p:sp>
        <p:nvSpPr>
          <p:cNvPr id="6" name="TextBox 5">
            <a:extLst>
              <a:ext uri="{FF2B5EF4-FFF2-40B4-BE49-F238E27FC236}">
                <a16:creationId xmlns:a16="http://schemas.microsoft.com/office/drawing/2014/main" id="{1D0B614F-CE52-488A-90F1-7C1AAABA206B}"/>
              </a:ext>
            </a:extLst>
          </p:cNvPr>
          <p:cNvSpPr txBox="1"/>
          <p:nvPr/>
        </p:nvSpPr>
        <p:spPr>
          <a:xfrm>
            <a:off x="10294360" y="3598969"/>
            <a:ext cx="1289105" cy="369332"/>
          </a:xfrm>
          <a:prstGeom prst="rect">
            <a:avLst/>
          </a:prstGeom>
          <a:noFill/>
        </p:spPr>
        <p:txBody>
          <a:bodyPr wrap="square" rtlCol="0">
            <a:spAutoFit/>
          </a:bodyPr>
          <a:lstStyle/>
          <a:p>
            <a:pPr algn="r"/>
            <a:r>
              <a:rPr lang="en-US" dirty="0"/>
              <a:t>Craig Young</a:t>
            </a:r>
          </a:p>
        </p:txBody>
      </p:sp>
      <p:sp>
        <p:nvSpPr>
          <p:cNvPr id="11" name="TextBox 10">
            <a:extLst>
              <a:ext uri="{FF2B5EF4-FFF2-40B4-BE49-F238E27FC236}">
                <a16:creationId xmlns:a16="http://schemas.microsoft.com/office/drawing/2014/main" id="{9373BD7F-9515-4DA2-960A-E92CE636138E}"/>
              </a:ext>
            </a:extLst>
          </p:cNvPr>
          <p:cNvSpPr txBox="1"/>
          <p:nvPr/>
        </p:nvSpPr>
        <p:spPr>
          <a:xfrm>
            <a:off x="10304192" y="4988400"/>
            <a:ext cx="1625711" cy="369332"/>
          </a:xfrm>
          <a:prstGeom prst="rect">
            <a:avLst/>
          </a:prstGeom>
          <a:noFill/>
        </p:spPr>
        <p:txBody>
          <a:bodyPr wrap="square" rtlCol="0">
            <a:spAutoFit/>
          </a:bodyPr>
          <a:lstStyle/>
          <a:p>
            <a:r>
              <a:rPr lang="en-US" dirty="0"/>
              <a:t>Todd McMullin</a:t>
            </a:r>
          </a:p>
        </p:txBody>
      </p:sp>
      <p:pic>
        <p:nvPicPr>
          <p:cNvPr id="13" name="Picture 12">
            <a:extLst>
              <a:ext uri="{FF2B5EF4-FFF2-40B4-BE49-F238E27FC236}">
                <a16:creationId xmlns:a16="http://schemas.microsoft.com/office/drawing/2014/main" id="{AFAFB7BC-9A9B-4B77-96E1-9A3334F21E59}"/>
              </a:ext>
            </a:extLst>
          </p:cNvPr>
          <p:cNvPicPr>
            <a:picLocks noChangeAspect="1"/>
          </p:cNvPicPr>
          <p:nvPr/>
        </p:nvPicPr>
        <p:blipFill>
          <a:blip r:embed="rId4"/>
          <a:stretch>
            <a:fillRect/>
          </a:stretch>
        </p:blipFill>
        <p:spPr>
          <a:xfrm>
            <a:off x="9151197" y="4565282"/>
            <a:ext cx="1009357" cy="1215569"/>
          </a:xfrm>
          <a:prstGeom prst="rect">
            <a:avLst/>
          </a:prstGeom>
        </p:spPr>
      </p:pic>
      <p:pic>
        <p:nvPicPr>
          <p:cNvPr id="44036" name="Picture 4" descr="Image result for dana litwin">
            <a:extLst>
              <a:ext uri="{FF2B5EF4-FFF2-40B4-BE49-F238E27FC236}">
                <a16:creationId xmlns:a16="http://schemas.microsoft.com/office/drawing/2014/main" id="{FF1F4D16-F070-4BEC-B120-2FC1096C66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2128" y="1683276"/>
            <a:ext cx="1008426" cy="134456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6EDFE5F-0699-40C3-80AB-05E51C462864}"/>
              </a:ext>
            </a:extLst>
          </p:cNvPr>
          <p:cNvSpPr txBox="1"/>
          <p:nvPr/>
        </p:nvSpPr>
        <p:spPr>
          <a:xfrm>
            <a:off x="10297632" y="2059984"/>
            <a:ext cx="1625711" cy="369332"/>
          </a:xfrm>
          <a:prstGeom prst="rect">
            <a:avLst/>
          </a:prstGeom>
          <a:noFill/>
        </p:spPr>
        <p:txBody>
          <a:bodyPr wrap="square" rtlCol="0">
            <a:spAutoFit/>
          </a:bodyPr>
          <a:lstStyle/>
          <a:p>
            <a:r>
              <a:rPr lang="en-US" dirty="0"/>
              <a:t>Dana Litwin</a:t>
            </a:r>
          </a:p>
        </p:txBody>
      </p:sp>
      <p:sp>
        <p:nvSpPr>
          <p:cNvPr id="2" name="Rectangle 1">
            <a:extLst>
              <a:ext uri="{FF2B5EF4-FFF2-40B4-BE49-F238E27FC236}">
                <a16:creationId xmlns:a16="http://schemas.microsoft.com/office/drawing/2014/main" id="{6699ADF4-6A61-45A1-B593-7A2779C6C2E4}"/>
              </a:ext>
            </a:extLst>
          </p:cNvPr>
          <p:cNvSpPr/>
          <p:nvPr/>
        </p:nvSpPr>
        <p:spPr>
          <a:xfrm>
            <a:off x="367862" y="1001679"/>
            <a:ext cx="8511837" cy="489523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7D50FAE-86AE-4B26-B41A-CE35093E62FE}"/>
              </a:ext>
            </a:extLst>
          </p:cNvPr>
          <p:cNvSpPr txBox="1"/>
          <p:nvPr/>
        </p:nvSpPr>
        <p:spPr>
          <a:xfrm>
            <a:off x="809385" y="4524337"/>
            <a:ext cx="6609053" cy="1015663"/>
          </a:xfrm>
          <a:prstGeom prst="rect">
            <a:avLst/>
          </a:prstGeom>
          <a:noFill/>
        </p:spPr>
        <p:txBody>
          <a:bodyPr wrap="square" rtlCol="0">
            <a:spAutoFit/>
          </a:bodyPr>
          <a:lstStyle/>
          <a:p>
            <a:r>
              <a:rPr lang="en-US" sz="3600" dirty="0"/>
              <a:t>Global Giving Platform</a:t>
            </a:r>
          </a:p>
          <a:p>
            <a:r>
              <a:rPr lang="en-US" sz="2400" dirty="0"/>
              <a:t>The Next Generation of Social Philanthropy</a:t>
            </a:r>
          </a:p>
        </p:txBody>
      </p:sp>
      <p:pic>
        <p:nvPicPr>
          <p:cNvPr id="7" name="Picture 6">
            <a:extLst>
              <a:ext uri="{FF2B5EF4-FFF2-40B4-BE49-F238E27FC236}">
                <a16:creationId xmlns:a16="http://schemas.microsoft.com/office/drawing/2014/main" id="{E81B4C2F-B58E-294F-AA9D-2033F6EE61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386" y="367114"/>
            <a:ext cx="5989550" cy="3994272"/>
          </a:xfrm>
          <a:prstGeom prst="rect">
            <a:avLst/>
          </a:prstGeom>
        </p:spPr>
      </p:pic>
      <p:pic>
        <p:nvPicPr>
          <p:cNvPr id="3" name="Picture 2">
            <a:extLst>
              <a:ext uri="{FF2B5EF4-FFF2-40B4-BE49-F238E27FC236}">
                <a16:creationId xmlns:a16="http://schemas.microsoft.com/office/drawing/2014/main" id="{066C93B1-87A7-F0DA-A798-D0E7EA69957A}"/>
              </a:ext>
            </a:extLst>
          </p:cNvPr>
          <p:cNvPicPr>
            <a:picLocks noChangeAspect="1"/>
          </p:cNvPicPr>
          <p:nvPr/>
        </p:nvPicPr>
        <p:blipFill rotWithShape="1">
          <a:blip r:embed="rId7"/>
          <a:srcRect b="5821"/>
          <a:stretch/>
        </p:blipFill>
        <p:spPr>
          <a:xfrm>
            <a:off x="9151197" y="3126603"/>
            <a:ext cx="1009357" cy="1314064"/>
          </a:xfrm>
          <a:prstGeom prst="rect">
            <a:avLst/>
          </a:prstGeom>
          <a:ln w="76200" cap="sq" cmpd="thickThin">
            <a:no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val="1704926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59D0E-8BB4-4659-834C-78F2A305AF24}"/>
              </a:ext>
            </a:extLst>
          </p:cNvPr>
          <p:cNvSpPr/>
          <p:nvPr/>
        </p:nvSpPr>
        <p:spPr>
          <a:xfrm>
            <a:off x="7140388" y="510988"/>
            <a:ext cx="4652683" cy="551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824E288-8146-483E-9D98-A591FEFD6956}"/>
              </a:ext>
            </a:extLst>
          </p:cNvPr>
          <p:cNvSpPr txBox="1"/>
          <p:nvPr/>
        </p:nvSpPr>
        <p:spPr>
          <a:xfrm>
            <a:off x="2133598" y="4590588"/>
            <a:ext cx="9212827" cy="1815882"/>
          </a:xfrm>
          <a:prstGeom prst="rect">
            <a:avLst/>
          </a:prstGeom>
          <a:noFill/>
        </p:spPr>
        <p:txBody>
          <a:bodyPr wrap="square" rtlCol="0">
            <a:spAutoFit/>
          </a:bodyPr>
          <a:lstStyle/>
          <a:p>
            <a:pPr algn="just"/>
            <a:r>
              <a:rPr lang="en-US" sz="1600" dirty="0">
                <a:solidFill>
                  <a:schemeClr val="bg1">
                    <a:lumMod val="50000"/>
                  </a:schemeClr>
                </a:solidFill>
              </a:rPr>
              <a:t>Todd McMullin graduated in non-profit management and has 30 years experience as a technology consultant for community organizations. He is the co-founder of a United Way chapter, a local Volunteer Center, Samaritan Technologies, The Congress of Volunteer Association Administrators and the Association of Leaders in Volunteer Engagement (AL!VE). From 2001 – 2005 he directed the Disaster Help Network (DHN), the primary public mobilization system for major disasters in FL, AL, and TX). More recently he has been building strategic relationship for companies like Mission-Tracker.com and </a:t>
            </a:r>
            <a:r>
              <a:rPr lang="en-US" sz="1600" dirty="0" err="1">
                <a:solidFill>
                  <a:schemeClr val="bg1">
                    <a:lumMod val="50000"/>
                  </a:schemeClr>
                </a:solidFill>
              </a:rPr>
              <a:t>VSysOne</a:t>
            </a:r>
            <a:r>
              <a:rPr lang="en-US" sz="1600" dirty="0">
                <a:solidFill>
                  <a:schemeClr val="bg1">
                    <a:lumMod val="50000"/>
                  </a:schemeClr>
                </a:solidFill>
              </a:rPr>
              <a:t> while pursuing his passion for this Global Platform and proudly parenting his daughters. </a:t>
            </a:r>
          </a:p>
        </p:txBody>
      </p:sp>
      <p:pic>
        <p:nvPicPr>
          <p:cNvPr id="2" name="Picture 1">
            <a:extLst>
              <a:ext uri="{FF2B5EF4-FFF2-40B4-BE49-F238E27FC236}">
                <a16:creationId xmlns:a16="http://schemas.microsoft.com/office/drawing/2014/main" id="{F67D5537-7F06-4DB5-837D-427AFB4942BA}"/>
              </a:ext>
            </a:extLst>
          </p:cNvPr>
          <p:cNvPicPr>
            <a:picLocks noChangeAspect="1"/>
          </p:cNvPicPr>
          <p:nvPr/>
        </p:nvPicPr>
        <p:blipFill>
          <a:blip r:embed="rId4"/>
          <a:stretch>
            <a:fillRect/>
          </a:stretch>
        </p:blipFill>
        <p:spPr>
          <a:xfrm>
            <a:off x="739778" y="4695824"/>
            <a:ext cx="1226752" cy="1595157"/>
          </a:xfrm>
          <a:prstGeom prst="rect">
            <a:avLst/>
          </a:prstGeom>
          <a:ln w="88900" cap="sq" cmpd="thickThin">
            <a:solidFill>
              <a:srgbClr val="000000"/>
            </a:solidFill>
            <a:prstDash val="solid"/>
            <a:miter lim="800000"/>
          </a:ln>
          <a:effectLst>
            <a:innerShdw blurRad="76200">
              <a:srgbClr val="000000"/>
            </a:innerShdw>
          </a:effectLst>
        </p:spPr>
      </p:pic>
      <p:sp>
        <p:nvSpPr>
          <p:cNvPr id="7" name="TextBox 6">
            <a:extLst>
              <a:ext uri="{FF2B5EF4-FFF2-40B4-BE49-F238E27FC236}">
                <a16:creationId xmlns:a16="http://schemas.microsoft.com/office/drawing/2014/main" id="{E0426A68-F104-40E0-837D-C4FF0ADA954C}"/>
              </a:ext>
            </a:extLst>
          </p:cNvPr>
          <p:cNvSpPr txBox="1"/>
          <p:nvPr/>
        </p:nvSpPr>
        <p:spPr>
          <a:xfrm>
            <a:off x="2153262" y="2501394"/>
            <a:ext cx="9212827" cy="1815882"/>
          </a:xfrm>
          <a:prstGeom prst="rect">
            <a:avLst/>
          </a:prstGeom>
          <a:solidFill>
            <a:schemeClr val="bg1"/>
          </a:solidFill>
        </p:spPr>
        <p:txBody>
          <a:bodyPr wrap="square" rtlCol="0">
            <a:spAutoFit/>
          </a:bodyPr>
          <a:lstStyle/>
          <a:p>
            <a:pPr algn="just"/>
            <a:r>
              <a:rPr lang="en-US" sz="1600" dirty="0">
                <a:solidFill>
                  <a:schemeClr val="bg1">
                    <a:lumMod val="50000"/>
                  </a:schemeClr>
                </a:solidFill>
              </a:rPr>
              <a:t>Craig Young is the founder and Executive Director of Inspiring Service and recently launched </a:t>
            </a:r>
            <a:r>
              <a:rPr lang="en-US" sz="1600" dirty="0">
                <a:solidFill>
                  <a:srgbClr val="0070C0"/>
                </a:solidFill>
                <a:hlinkClick r:id="rId5">
                  <a:extLst>
                    <a:ext uri="{A12FA001-AC4F-418D-AE19-62706E023703}">
                      <ahyp:hlinkClr xmlns:ahyp="http://schemas.microsoft.com/office/drawing/2018/hyperlinkcolor" val="tx"/>
                    </a:ext>
                  </a:extLst>
                </a:hlinkClick>
              </a:rPr>
              <a:t>VolunteerGeneration.org</a:t>
            </a:r>
            <a:r>
              <a:rPr lang="en-US" sz="1600" dirty="0">
                <a:solidFill>
                  <a:srgbClr val="0070C0"/>
                </a:solidFill>
              </a:rPr>
              <a:t> </a:t>
            </a:r>
            <a:r>
              <a:rPr lang="en-US" sz="1600" dirty="0">
                <a:solidFill>
                  <a:schemeClr val="bg1">
                    <a:lumMod val="50000"/>
                  </a:schemeClr>
                </a:solidFill>
              </a:rPr>
              <a:t>as a repository for the extensive research he has sponsored on how to most effectively recruit and motivate volunteers. He also has strong background in healthcare volunteerism, having served for 8+ years on the Cincinnati Children’s Hospital Board of Trustees which included leadership of both their Education and Patient Care Committees. Craig has also served as a board member with the American Red Cross, Boy Scouts of America, Cincinnati Zoo, </a:t>
            </a:r>
            <a:r>
              <a:rPr lang="en-US" sz="1600" dirty="0" err="1">
                <a:solidFill>
                  <a:schemeClr val="bg1">
                    <a:lumMod val="50000"/>
                  </a:schemeClr>
                </a:solidFill>
              </a:rPr>
              <a:t>Ugive</a:t>
            </a:r>
            <a:r>
              <a:rPr lang="en-US" sz="1600" dirty="0">
                <a:solidFill>
                  <a:schemeClr val="bg1">
                    <a:lumMod val="50000"/>
                  </a:schemeClr>
                </a:solidFill>
              </a:rPr>
              <a:t>, </a:t>
            </a:r>
            <a:r>
              <a:rPr lang="en-US" sz="1600" dirty="0" err="1">
                <a:solidFill>
                  <a:schemeClr val="bg1">
                    <a:lumMod val="50000"/>
                  </a:schemeClr>
                </a:solidFill>
              </a:rPr>
              <a:t>ProKids</a:t>
            </a:r>
            <a:r>
              <a:rPr lang="en-US" sz="1600" dirty="0">
                <a:solidFill>
                  <a:schemeClr val="bg1">
                    <a:lumMod val="50000"/>
                  </a:schemeClr>
                </a:solidFill>
              </a:rPr>
              <a:t> (CASA), and Social Venture Partners. He has built and run several successful technology companies over his career as well</a:t>
            </a:r>
            <a:r>
              <a:rPr lang="en-US" sz="1600" dirty="0"/>
              <a:t>. </a:t>
            </a:r>
          </a:p>
        </p:txBody>
      </p:sp>
      <p:pic>
        <p:nvPicPr>
          <p:cNvPr id="9" name="Picture 2" descr="photo credit: Sean Marier">
            <a:extLst>
              <a:ext uri="{FF2B5EF4-FFF2-40B4-BE49-F238E27FC236}">
                <a16:creationId xmlns:a16="http://schemas.microsoft.com/office/drawing/2014/main" id="{8CD05FEA-768E-4CE9-A803-2FE3CEE7EC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3288"/>
          <a:stretch/>
        </p:blipFill>
        <p:spPr bwMode="auto">
          <a:xfrm>
            <a:off x="767217" y="643192"/>
            <a:ext cx="1185408" cy="1601385"/>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a:extLst>
              <a:ext uri="{FF2B5EF4-FFF2-40B4-BE49-F238E27FC236}">
                <a16:creationId xmlns:a16="http://schemas.microsoft.com/office/drawing/2014/main" id="{45E32A26-B667-4DFE-A0AA-397322599E18}"/>
              </a:ext>
            </a:extLst>
          </p:cNvPr>
          <p:cNvSpPr txBox="1"/>
          <p:nvPr/>
        </p:nvSpPr>
        <p:spPr>
          <a:xfrm>
            <a:off x="2133599" y="672688"/>
            <a:ext cx="9212827" cy="1569660"/>
          </a:xfrm>
          <a:prstGeom prst="rect">
            <a:avLst/>
          </a:prstGeom>
          <a:noFill/>
        </p:spPr>
        <p:txBody>
          <a:bodyPr wrap="square" rtlCol="0">
            <a:spAutoFit/>
          </a:bodyPr>
          <a:lstStyle/>
          <a:p>
            <a:pPr algn="just"/>
            <a:r>
              <a:rPr lang="en-US" sz="1600" dirty="0">
                <a:solidFill>
                  <a:schemeClr val="bg1">
                    <a:lumMod val="50000"/>
                  </a:schemeClr>
                </a:solidFill>
              </a:rPr>
              <a:t>Dana Litwin, CVA, is a transformational coach, strategic advisor, and public speaker with a background in team building, environmental conservation, and sustainability. Since 2002, Dana has guided organizations in the Bay Area, Silicon Valley, and nationwide to produce breakthrough volunteer and community engagement programs, as well as board and advisory committee development. She is Past President of the Association of Leaders in Volunteer Engagement (AL!VE), and currently serves as a founder and co-facilitator of the multi-sector National Alliance for Volunteer Engagement (NAVE).</a:t>
            </a:r>
            <a:endParaRPr lang="en-US" dirty="0"/>
          </a:p>
        </p:txBody>
      </p:sp>
      <p:pic>
        <p:nvPicPr>
          <p:cNvPr id="5" name="Picture 4">
            <a:extLst>
              <a:ext uri="{FF2B5EF4-FFF2-40B4-BE49-F238E27FC236}">
                <a16:creationId xmlns:a16="http://schemas.microsoft.com/office/drawing/2014/main" id="{5599FE81-521B-B64D-5C1C-5EF42FA64512}"/>
              </a:ext>
            </a:extLst>
          </p:cNvPr>
          <p:cNvPicPr>
            <a:picLocks noChangeAspect="1"/>
          </p:cNvPicPr>
          <p:nvPr/>
        </p:nvPicPr>
        <p:blipFill rotWithShape="1">
          <a:blip r:embed="rId7"/>
          <a:srcRect b="5821"/>
          <a:stretch/>
        </p:blipFill>
        <p:spPr>
          <a:xfrm>
            <a:off x="746544" y="2630456"/>
            <a:ext cx="1226753" cy="1597088"/>
          </a:xfrm>
          <a:prstGeom prst="rect">
            <a:avLst/>
          </a:prstGeom>
          <a:ln w="762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val="2769060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70EE34-1E27-4741-AB07-B43F0489A6F4}"/>
              </a:ext>
            </a:extLst>
          </p:cNvPr>
          <p:cNvSpPr txBox="1"/>
          <p:nvPr/>
        </p:nvSpPr>
        <p:spPr>
          <a:xfrm>
            <a:off x="550842" y="313366"/>
            <a:ext cx="7189076" cy="954107"/>
          </a:xfrm>
          <a:prstGeom prst="rect">
            <a:avLst/>
          </a:prstGeom>
          <a:noFill/>
        </p:spPr>
        <p:txBody>
          <a:bodyPr wrap="square" rtlCol="0">
            <a:spAutoFit/>
          </a:bodyPr>
          <a:lstStyle/>
          <a:p>
            <a:r>
              <a:rPr lang="en-US" sz="3600" b="1" dirty="0">
                <a:solidFill>
                  <a:schemeClr val="accent6">
                    <a:lumMod val="75000"/>
                  </a:schemeClr>
                </a:solidFill>
              </a:rPr>
              <a:t>Global Giving Platform</a:t>
            </a:r>
            <a:r>
              <a:rPr lang="en-US" sz="3600" dirty="0">
                <a:solidFill>
                  <a:schemeClr val="accent6">
                    <a:lumMod val="75000"/>
                  </a:schemeClr>
                </a:solidFill>
              </a:rPr>
              <a:t> </a:t>
            </a:r>
          </a:p>
          <a:p>
            <a:r>
              <a:rPr lang="en-US" sz="2000" dirty="0">
                <a:solidFill>
                  <a:schemeClr val="accent6">
                    <a:lumMod val="75000"/>
                  </a:schemeClr>
                </a:solidFill>
              </a:rPr>
              <a:t>(Description)</a:t>
            </a:r>
          </a:p>
        </p:txBody>
      </p:sp>
      <p:sp>
        <p:nvSpPr>
          <p:cNvPr id="3" name="TextBox 2">
            <a:extLst>
              <a:ext uri="{FF2B5EF4-FFF2-40B4-BE49-F238E27FC236}">
                <a16:creationId xmlns:a16="http://schemas.microsoft.com/office/drawing/2014/main" id="{649C9A6C-9B0F-473A-85F6-CAD5A338BC57}"/>
              </a:ext>
            </a:extLst>
          </p:cNvPr>
          <p:cNvSpPr txBox="1"/>
          <p:nvPr/>
        </p:nvSpPr>
        <p:spPr>
          <a:xfrm>
            <a:off x="599768" y="1430363"/>
            <a:ext cx="7189076" cy="923330"/>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chemeClr val="bg2">
                    <a:lumMod val="25000"/>
                  </a:schemeClr>
                </a:solidFill>
              </a:rPr>
              <a:t>An idea many have dreamed of for a long time!</a:t>
            </a:r>
          </a:p>
          <a:p>
            <a:pPr marL="342900" indent="-342900">
              <a:buFont typeface="Arial" panose="020B0604020202020204" pitchFamily="34" charset="0"/>
              <a:buChar char="•"/>
            </a:pPr>
            <a:r>
              <a:rPr lang="en-US" dirty="0">
                <a:solidFill>
                  <a:schemeClr val="bg2">
                    <a:lumMod val="25000"/>
                  </a:schemeClr>
                </a:solidFill>
              </a:rPr>
              <a:t>The “eBay for Giving”</a:t>
            </a:r>
          </a:p>
          <a:p>
            <a:pPr marL="342900" indent="-342900">
              <a:buFont typeface="Arial" panose="020B0604020202020204" pitchFamily="34" charset="0"/>
              <a:buChar char="•"/>
            </a:pPr>
            <a:r>
              <a:rPr lang="en-US" dirty="0">
                <a:solidFill>
                  <a:schemeClr val="bg2">
                    <a:lumMod val="25000"/>
                  </a:schemeClr>
                </a:solidFill>
              </a:rPr>
              <a:t>Global all-services broker</a:t>
            </a:r>
          </a:p>
        </p:txBody>
      </p:sp>
      <p:sp>
        <p:nvSpPr>
          <p:cNvPr id="4" name="TextBox 3">
            <a:extLst>
              <a:ext uri="{FF2B5EF4-FFF2-40B4-BE49-F238E27FC236}">
                <a16:creationId xmlns:a16="http://schemas.microsoft.com/office/drawing/2014/main" id="{56FB6F92-6C70-477C-B069-DA527C4B8F04}"/>
              </a:ext>
            </a:extLst>
          </p:cNvPr>
          <p:cNvSpPr txBox="1"/>
          <p:nvPr/>
        </p:nvSpPr>
        <p:spPr>
          <a:xfrm>
            <a:off x="7739918" y="790420"/>
            <a:ext cx="4137274" cy="1200329"/>
          </a:xfrm>
          <a:prstGeom prst="rect">
            <a:avLst/>
          </a:prstGeom>
          <a:noFill/>
        </p:spPr>
        <p:txBody>
          <a:bodyPr wrap="square" rtlCol="0">
            <a:spAutoFit/>
          </a:bodyPr>
          <a:lstStyle/>
          <a:p>
            <a:r>
              <a:rPr lang="en-US" sz="2400" dirty="0">
                <a:solidFill>
                  <a:schemeClr val="accent6">
                    <a:lumMod val="50000"/>
                  </a:schemeClr>
                </a:solidFill>
              </a:rPr>
              <a:t>“</a:t>
            </a:r>
            <a:r>
              <a:rPr lang="en-US" sz="2400" i="1" dirty="0">
                <a:solidFill>
                  <a:schemeClr val="tx2"/>
                </a:solidFill>
              </a:rPr>
              <a:t>Where anyone can request anything of everyone and know that they’ll be cared for.” </a:t>
            </a:r>
          </a:p>
        </p:txBody>
      </p:sp>
      <p:sp>
        <p:nvSpPr>
          <p:cNvPr id="5" name="TextBox 4">
            <a:extLst>
              <a:ext uri="{FF2B5EF4-FFF2-40B4-BE49-F238E27FC236}">
                <a16:creationId xmlns:a16="http://schemas.microsoft.com/office/drawing/2014/main" id="{29078CAF-F888-4E56-BDD2-3C31D6755168}"/>
              </a:ext>
            </a:extLst>
          </p:cNvPr>
          <p:cNvSpPr txBox="1"/>
          <p:nvPr/>
        </p:nvSpPr>
        <p:spPr>
          <a:xfrm>
            <a:off x="7626673" y="2996130"/>
            <a:ext cx="4363765" cy="830997"/>
          </a:xfrm>
          <a:prstGeom prst="rect">
            <a:avLst/>
          </a:prstGeom>
          <a:noFill/>
        </p:spPr>
        <p:txBody>
          <a:bodyPr wrap="square" rtlCol="0">
            <a:spAutoFit/>
          </a:bodyPr>
          <a:lstStyle/>
          <a:p>
            <a:r>
              <a:rPr lang="en-US" sz="2400" i="1" dirty="0">
                <a:solidFill>
                  <a:srgbClr val="C00000"/>
                </a:solidFill>
              </a:rPr>
              <a:t>“THE solution for de-duplication and collaboration on services.” </a:t>
            </a:r>
          </a:p>
        </p:txBody>
      </p:sp>
      <p:sp>
        <p:nvSpPr>
          <p:cNvPr id="6" name="TextBox 5">
            <a:extLst>
              <a:ext uri="{FF2B5EF4-FFF2-40B4-BE49-F238E27FC236}">
                <a16:creationId xmlns:a16="http://schemas.microsoft.com/office/drawing/2014/main" id="{E1D1ED34-F6C0-4E58-9475-B9AE767240C6}"/>
              </a:ext>
            </a:extLst>
          </p:cNvPr>
          <p:cNvSpPr txBox="1"/>
          <p:nvPr/>
        </p:nvSpPr>
        <p:spPr>
          <a:xfrm>
            <a:off x="7784163" y="4832508"/>
            <a:ext cx="4048783" cy="830997"/>
          </a:xfrm>
          <a:prstGeom prst="rect">
            <a:avLst/>
          </a:prstGeom>
          <a:noFill/>
        </p:spPr>
        <p:txBody>
          <a:bodyPr wrap="square" rtlCol="0">
            <a:spAutoFit/>
          </a:bodyPr>
          <a:lstStyle/>
          <a:p>
            <a:r>
              <a:rPr lang="en-US" sz="2400" i="1" dirty="0">
                <a:solidFill>
                  <a:schemeClr val="accent1"/>
                </a:solidFill>
              </a:rPr>
              <a:t>“New Economy technology applied to human services.”</a:t>
            </a:r>
          </a:p>
        </p:txBody>
      </p:sp>
      <p:pic>
        <p:nvPicPr>
          <p:cNvPr id="7" name="Google Shape;542;p59" descr="elderly_2694879k.jpg">
            <a:extLst>
              <a:ext uri="{FF2B5EF4-FFF2-40B4-BE49-F238E27FC236}">
                <a16:creationId xmlns:a16="http://schemas.microsoft.com/office/drawing/2014/main" id="{3E48792A-34BE-8C41-A81B-599545C73A7C}"/>
              </a:ext>
            </a:extLst>
          </p:cNvPr>
          <p:cNvPicPr preferRelativeResize="0"/>
          <p:nvPr/>
        </p:nvPicPr>
        <p:blipFill rotWithShape="1">
          <a:blip r:embed="rId4">
            <a:alphaModFix/>
          </a:blip>
          <a:srcRect/>
          <a:stretch/>
        </p:blipFill>
        <p:spPr>
          <a:xfrm>
            <a:off x="599768" y="2516583"/>
            <a:ext cx="6233651" cy="3979345"/>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22373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AF8E01-DA18-075A-94A8-567D30F66E95}"/>
              </a:ext>
            </a:extLst>
          </p:cNvPr>
          <p:cNvSpPr/>
          <p:nvPr/>
        </p:nvSpPr>
        <p:spPr>
          <a:xfrm>
            <a:off x="3195263" y="2275243"/>
            <a:ext cx="5404207" cy="27796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17E068-F73C-EE6C-558C-FEB4DA2B5DE8}"/>
              </a:ext>
            </a:extLst>
          </p:cNvPr>
          <p:cNvSpPr txBox="1"/>
          <p:nvPr/>
        </p:nvSpPr>
        <p:spPr>
          <a:xfrm>
            <a:off x="4205650" y="2647448"/>
            <a:ext cx="3388781" cy="461665"/>
          </a:xfrm>
          <a:prstGeom prst="rect">
            <a:avLst/>
          </a:prstGeom>
          <a:solidFill>
            <a:schemeClr val="accent5">
              <a:lumMod val="20000"/>
              <a:lumOff val="80000"/>
            </a:schemeClr>
          </a:solidFill>
          <a:ln>
            <a:noFill/>
          </a:ln>
        </p:spPr>
        <p:txBody>
          <a:bodyPr wrap="square" rtlCol="0" anchor="ctr" anchorCtr="1">
            <a:spAutoFit/>
          </a:bodyPr>
          <a:lstStyle/>
          <a:p>
            <a:pPr algn="ctr"/>
            <a:r>
              <a:rPr lang="en-US" sz="2400" dirty="0"/>
              <a:t>Global Giving Platform</a:t>
            </a:r>
          </a:p>
        </p:txBody>
      </p:sp>
      <p:sp>
        <p:nvSpPr>
          <p:cNvPr id="3" name="TextBox 2">
            <a:extLst>
              <a:ext uri="{FF2B5EF4-FFF2-40B4-BE49-F238E27FC236}">
                <a16:creationId xmlns:a16="http://schemas.microsoft.com/office/drawing/2014/main" id="{A326A088-F3E2-3D18-14BE-171EE15C5D4F}"/>
              </a:ext>
            </a:extLst>
          </p:cNvPr>
          <p:cNvSpPr txBox="1"/>
          <p:nvPr/>
        </p:nvSpPr>
        <p:spPr>
          <a:xfrm>
            <a:off x="1695238" y="2306065"/>
            <a:ext cx="1243173" cy="307777"/>
          </a:xfrm>
          <a:prstGeom prst="rect">
            <a:avLst/>
          </a:prstGeom>
          <a:solidFill>
            <a:schemeClr val="accent6">
              <a:lumMod val="20000"/>
              <a:lumOff val="80000"/>
            </a:schemeClr>
          </a:solidFill>
        </p:spPr>
        <p:txBody>
          <a:bodyPr wrap="square" rtlCol="0">
            <a:spAutoFit/>
          </a:bodyPr>
          <a:lstStyle/>
          <a:p>
            <a:pPr algn="ctr"/>
            <a:r>
              <a:rPr lang="en-US" sz="1400" dirty="0"/>
              <a:t>Volunteers</a:t>
            </a:r>
          </a:p>
        </p:txBody>
      </p:sp>
      <p:sp>
        <p:nvSpPr>
          <p:cNvPr id="4" name="TextBox 3">
            <a:extLst>
              <a:ext uri="{FF2B5EF4-FFF2-40B4-BE49-F238E27FC236}">
                <a16:creationId xmlns:a16="http://schemas.microsoft.com/office/drawing/2014/main" id="{F449CEAD-7F56-4019-8D40-E43A1C6659D5}"/>
              </a:ext>
            </a:extLst>
          </p:cNvPr>
          <p:cNvSpPr txBox="1"/>
          <p:nvPr/>
        </p:nvSpPr>
        <p:spPr>
          <a:xfrm>
            <a:off x="1695237" y="3551675"/>
            <a:ext cx="1243173" cy="307777"/>
          </a:xfrm>
          <a:prstGeom prst="rect">
            <a:avLst/>
          </a:prstGeom>
          <a:solidFill>
            <a:schemeClr val="accent6">
              <a:lumMod val="20000"/>
              <a:lumOff val="80000"/>
            </a:schemeClr>
          </a:solidFill>
        </p:spPr>
        <p:txBody>
          <a:bodyPr wrap="square" rtlCol="0">
            <a:spAutoFit/>
          </a:bodyPr>
          <a:lstStyle/>
          <a:p>
            <a:pPr algn="ctr"/>
            <a:r>
              <a:rPr lang="en-US" sz="1400" dirty="0"/>
              <a:t>Donors</a:t>
            </a:r>
          </a:p>
        </p:txBody>
      </p:sp>
      <p:sp>
        <p:nvSpPr>
          <p:cNvPr id="5" name="TextBox 4">
            <a:extLst>
              <a:ext uri="{FF2B5EF4-FFF2-40B4-BE49-F238E27FC236}">
                <a16:creationId xmlns:a16="http://schemas.microsoft.com/office/drawing/2014/main" id="{E5CAF113-9D5E-2061-F4F6-BD02966FDED1}"/>
              </a:ext>
            </a:extLst>
          </p:cNvPr>
          <p:cNvSpPr txBox="1"/>
          <p:nvPr/>
        </p:nvSpPr>
        <p:spPr>
          <a:xfrm>
            <a:off x="1695237" y="2928870"/>
            <a:ext cx="1243173" cy="307777"/>
          </a:xfrm>
          <a:prstGeom prst="rect">
            <a:avLst/>
          </a:prstGeom>
          <a:solidFill>
            <a:schemeClr val="accent6">
              <a:lumMod val="20000"/>
              <a:lumOff val="80000"/>
            </a:schemeClr>
          </a:solidFill>
        </p:spPr>
        <p:txBody>
          <a:bodyPr wrap="square" rtlCol="0">
            <a:spAutoFit/>
          </a:bodyPr>
          <a:lstStyle/>
          <a:p>
            <a:pPr algn="ctr"/>
            <a:r>
              <a:rPr lang="en-US" sz="1400" dirty="0"/>
              <a:t>CSR</a:t>
            </a:r>
          </a:p>
        </p:txBody>
      </p:sp>
      <p:sp>
        <p:nvSpPr>
          <p:cNvPr id="6" name="TextBox 5">
            <a:extLst>
              <a:ext uri="{FF2B5EF4-FFF2-40B4-BE49-F238E27FC236}">
                <a16:creationId xmlns:a16="http://schemas.microsoft.com/office/drawing/2014/main" id="{47043C39-135E-4E55-1584-CA8F73DCABF7}"/>
              </a:ext>
            </a:extLst>
          </p:cNvPr>
          <p:cNvSpPr txBox="1"/>
          <p:nvPr/>
        </p:nvSpPr>
        <p:spPr>
          <a:xfrm>
            <a:off x="1695236" y="4174480"/>
            <a:ext cx="1243173" cy="307777"/>
          </a:xfrm>
          <a:prstGeom prst="rect">
            <a:avLst/>
          </a:prstGeom>
          <a:solidFill>
            <a:schemeClr val="accent6">
              <a:lumMod val="20000"/>
              <a:lumOff val="80000"/>
            </a:schemeClr>
          </a:solidFill>
        </p:spPr>
        <p:txBody>
          <a:bodyPr wrap="square" rtlCol="0">
            <a:spAutoFit/>
          </a:bodyPr>
          <a:lstStyle/>
          <a:p>
            <a:pPr algn="ctr"/>
            <a:r>
              <a:rPr lang="en-US" sz="1400" dirty="0"/>
              <a:t>Care Circles</a:t>
            </a:r>
          </a:p>
        </p:txBody>
      </p:sp>
      <p:sp>
        <p:nvSpPr>
          <p:cNvPr id="8" name="TextBox 7">
            <a:extLst>
              <a:ext uri="{FF2B5EF4-FFF2-40B4-BE49-F238E27FC236}">
                <a16:creationId xmlns:a16="http://schemas.microsoft.com/office/drawing/2014/main" id="{58216A6C-9050-8FAE-4B44-87224D0ECFFE}"/>
              </a:ext>
            </a:extLst>
          </p:cNvPr>
          <p:cNvSpPr txBox="1"/>
          <p:nvPr/>
        </p:nvSpPr>
        <p:spPr>
          <a:xfrm>
            <a:off x="8835774" y="2275243"/>
            <a:ext cx="1341479" cy="307777"/>
          </a:xfrm>
          <a:prstGeom prst="rect">
            <a:avLst/>
          </a:prstGeom>
          <a:solidFill>
            <a:schemeClr val="accent6">
              <a:lumMod val="20000"/>
              <a:lumOff val="80000"/>
            </a:schemeClr>
          </a:solidFill>
        </p:spPr>
        <p:txBody>
          <a:bodyPr wrap="square" rtlCol="0">
            <a:spAutoFit/>
          </a:bodyPr>
          <a:lstStyle/>
          <a:p>
            <a:pPr algn="ctr"/>
            <a:r>
              <a:rPr lang="en-US" sz="1400" dirty="0"/>
              <a:t>Populations</a:t>
            </a:r>
          </a:p>
        </p:txBody>
      </p:sp>
      <p:sp>
        <p:nvSpPr>
          <p:cNvPr id="9" name="TextBox 8">
            <a:extLst>
              <a:ext uri="{FF2B5EF4-FFF2-40B4-BE49-F238E27FC236}">
                <a16:creationId xmlns:a16="http://schemas.microsoft.com/office/drawing/2014/main" id="{7E4A937B-702B-55BB-03B0-5B08B9B8E4F3}"/>
              </a:ext>
            </a:extLst>
          </p:cNvPr>
          <p:cNvSpPr txBox="1"/>
          <p:nvPr/>
        </p:nvSpPr>
        <p:spPr>
          <a:xfrm>
            <a:off x="8842964" y="2862273"/>
            <a:ext cx="1341479" cy="307777"/>
          </a:xfrm>
          <a:prstGeom prst="rect">
            <a:avLst/>
          </a:prstGeom>
          <a:solidFill>
            <a:schemeClr val="accent6">
              <a:lumMod val="20000"/>
              <a:lumOff val="80000"/>
            </a:schemeClr>
          </a:solidFill>
        </p:spPr>
        <p:txBody>
          <a:bodyPr wrap="square" rtlCol="0">
            <a:spAutoFit/>
          </a:bodyPr>
          <a:lstStyle/>
          <a:p>
            <a:pPr algn="ctr"/>
            <a:r>
              <a:rPr lang="en-US" sz="1400" dirty="0"/>
              <a:t>Causes</a:t>
            </a:r>
          </a:p>
        </p:txBody>
      </p:sp>
      <p:sp>
        <p:nvSpPr>
          <p:cNvPr id="10" name="TextBox 9">
            <a:extLst>
              <a:ext uri="{FF2B5EF4-FFF2-40B4-BE49-F238E27FC236}">
                <a16:creationId xmlns:a16="http://schemas.microsoft.com/office/drawing/2014/main" id="{C9E04413-B76C-1545-7C20-41374A310922}"/>
              </a:ext>
            </a:extLst>
          </p:cNvPr>
          <p:cNvSpPr txBox="1"/>
          <p:nvPr/>
        </p:nvSpPr>
        <p:spPr>
          <a:xfrm rot="16200000">
            <a:off x="2334347" y="3453461"/>
            <a:ext cx="2104535" cy="307777"/>
          </a:xfrm>
          <a:prstGeom prst="rect">
            <a:avLst/>
          </a:prstGeom>
          <a:solidFill>
            <a:schemeClr val="accent5">
              <a:lumMod val="20000"/>
              <a:lumOff val="80000"/>
            </a:schemeClr>
          </a:solidFill>
          <a:ln>
            <a:noFill/>
          </a:ln>
        </p:spPr>
        <p:txBody>
          <a:bodyPr wrap="square" rtlCol="0" anchor="ctr" anchorCtr="1">
            <a:spAutoFit/>
          </a:bodyPr>
          <a:lstStyle/>
          <a:p>
            <a:pPr algn="ctr"/>
            <a:r>
              <a:rPr lang="en-US" sz="1400" dirty="0"/>
              <a:t>Resources</a:t>
            </a:r>
          </a:p>
        </p:txBody>
      </p:sp>
      <p:cxnSp>
        <p:nvCxnSpPr>
          <p:cNvPr id="12" name="Straight Connector 11">
            <a:extLst>
              <a:ext uri="{FF2B5EF4-FFF2-40B4-BE49-F238E27FC236}">
                <a16:creationId xmlns:a16="http://schemas.microsoft.com/office/drawing/2014/main" id="{9BF55C76-006D-E5D9-581C-A5B679FCABB7}"/>
              </a:ext>
            </a:extLst>
          </p:cNvPr>
          <p:cNvCxnSpPr>
            <a:cxnSpLocks/>
          </p:cNvCxnSpPr>
          <p:nvPr/>
        </p:nvCxnSpPr>
        <p:spPr>
          <a:xfrm>
            <a:off x="3595957" y="2979507"/>
            <a:ext cx="0" cy="1294544"/>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EEDD6321-A5E4-9220-4699-9DF654B71AD7}"/>
              </a:ext>
            </a:extLst>
          </p:cNvPr>
          <p:cNvSpPr txBox="1"/>
          <p:nvPr/>
        </p:nvSpPr>
        <p:spPr>
          <a:xfrm rot="5400000">
            <a:off x="7366970" y="3453460"/>
            <a:ext cx="2104535" cy="307777"/>
          </a:xfrm>
          <a:prstGeom prst="rect">
            <a:avLst/>
          </a:prstGeom>
          <a:solidFill>
            <a:schemeClr val="accent5">
              <a:lumMod val="20000"/>
              <a:lumOff val="80000"/>
            </a:schemeClr>
          </a:solidFill>
          <a:ln>
            <a:noFill/>
          </a:ln>
        </p:spPr>
        <p:txBody>
          <a:bodyPr wrap="square" rtlCol="0" anchor="ctr" anchorCtr="1">
            <a:spAutoFit/>
          </a:bodyPr>
          <a:lstStyle/>
          <a:p>
            <a:pPr algn="ctr"/>
            <a:r>
              <a:rPr lang="en-US" sz="1400" dirty="0"/>
              <a:t>Needs</a:t>
            </a:r>
          </a:p>
        </p:txBody>
      </p:sp>
      <p:cxnSp>
        <p:nvCxnSpPr>
          <p:cNvPr id="19" name="Straight Connector 18">
            <a:extLst>
              <a:ext uri="{FF2B5EF4-FFF2-40B4-BE49-F238E27FC236}">
                <a16:creationId xmlns:a16="http://schemas.microsoft.com/office/drawing/2014/main" id="{4474EE45-942D-711D-EB1C-338B478641BF}"/>
              </a:ext>
            </a:extLst>
          </p:cNvPr>
          <p:cNvCxnSpPr>
            <a:cxnSpLocks/>
          </p:cNvCxnSpPr>
          <p:nvPr/>
        </p:nvCxnSpPr>
        <p:spPr>
          <a:xfrm>
            <a:off x="8238167" y="2979506"/>
            <a:ext cx="0" cy="1294544"/>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7F09495B-947C-7974-CE34-172CB83757A6}"/>
              </a:ext>
            </a:extLst>
          </p:cNvPr>
          <p:cNvSpPr txBox="1"/>
          <p:nvPr/>
        </p:nvSpPr>
        <p:spPr>
          <a:xfrm>
            <a:off x="3212221" y="5262808"/>
            <a:ext cx="1303271" cy="523220"/>
          </a:xfrm>
          <a:prstGeom prst="rect">
            <a:avLst/>
          </a:prstGeom>
          <a:solidFill>
            <a:schemeClr val="accent6">
              <a:lumMod val="20000"/>
              <a:lumOff val="80000"/>
            </a:schemeClr>
          </a:solidFill>
        </p:spPr>
        <p:txBody>
          <a:bodyPr wrap="square" rtlCol="0">
            <a:spAutoFit/>
          </a:bodyPr>
          <a:lstStyle/>
          <a:p>
            <a:pPr algn="ctr"/>
            <a:r>
              <a:rPr lang="en-US" sz="1400" dirty="0"/>
              <a:t>Commutable Credentials</a:t>
            </a:r>
          </a:p>
        </p:txBody>
      </p:sp>
      <p:sp>
        <p:nvSpPr>
          <p:cNvPr id="21" name="TextBox 20">
            <a:extLst>
              <a:ext uri="{FF2B5EF4-FFF2-40B4-BE49-F238E27FC236}">
                <a16:creationId xmlns:a16="http://schemas.microsoft.com/office/drawing/2014/main" id="{0B65E245-1E59-2CA2-6D93-E711C770C724}"/>
              </a:ext>
            </a:extLst>
          </p:cNvPr>
          <p:cNvSpPr txBox="1"/>
          <p:nvPr/>
        </p:nvSpPr>
        <p:spPr>
          <a:xfrm>
            <a:off x="4566697" y="5275002"/>
            <a:ext cx="1303271" cy="523220"/>
          </a:xfrm>
          <a:prstGeom prst="rect">
            <a:avLst/>
          </a:prstGeom>
          <a:solidFill>
            <a:schemeClr val="accent6">
              <a:lumMod val="20000"/>
              <a:lumOff val="80000"/>
            </a:schemeClr>
          </a:solidFill>
        </p:spPr>
        <p:txBody>
          <a:bodyPr wrap="square" rtlCol="0">
            <a:spAutoFit/>
          </a:bodyPr>
          <a:lstStyle/>
          <a:p>
            <a:pPr algn="ctr"/>
            <a:r>
              <a:rPr lang="en-US" sz="1400" dirty="0"/>
              <a:t>Background &amp; Certifications</a:t>
            </a:r>
          </a:p>
        </p:txBody>
      </p:sp>
      <p:sp>
        <p:nvSpPr>
          <p:cNvPr id="22" name="TextBox 21">
            <a:extLst>
              <a:ext uri="{FF2B5EF4-FFF2-40B4-BE49-F238E27FC236}">
                <a16:creationId xmlns:a16="http://schemas.microsoft.com/office/drawing/2014/main" id="{C42EA72F-0516-58F1-FB81-065D266E1D2C}"/>
              </a:ext>
            </a:extLst>
          </p:cNvPr>
          <p:cNvSpPr txBox="1"/>
          <p:nvPr/>
        </p:nvSpPr>
        <p:spPr>
          <a:xfrm>
            <a:off x="5921173" y="5275002"/>
            <a:ext cx="1303271" cy="523220"/>
          </a:xfrm>
          <a:prstGeom prst="rect">
            <a:avLst/>
          </a:prstGeom>
          <a:solidFill>
            <a:schemeClr val="accent6">
              <a:lumMod val="20000"/>
              <a:lumOff val="80000"/>
            </a:schemeClr>
          </a:solidFill>
        </p:spPr>
        <p:txBody>
          <a:bodyPr wrap="square" rtlCol="0">
            <a:spAutoFit/>
          </a:bodyPr>
          <a:lstStyle/>
          <a:p>
            <a:pPr algn="ctr"/>
            <a:r>
              <a:rPr lang="en-US" sz="1400" dirty="0"/>
              <a:t>Models &amp; Standards</a:t>
            </a:r>
          </a:p>
        </p:txBody>
      </p:sp>
      <p:sp>
        <p:nvSpPr>
          <p:cNvPr id="23" name="TextBox 22">
            <a:extLst>
              <a:ext uri="{FF2B5EF4-FFF2-40B4-BE49-F238E27FC236}">
                <a16:creationId xmlns:a16="http://schemas.microsoft.com/office/drawing/2014/main" id="{04B0CBEA-655F-8D21-F153-8A823F326F72}"/>
              </a:ext>
            </a:extLst>
          </p:cNvPr>
          <p:cNvSpPr txBox="1"/>
          <p:nvPr/>
        </p:nvSpPr>
        <p:spPr>
          <a:xfrm>
            <a:off x="7275649" y="5262808"/>
            <a:ext cx="1303271" cy="523220"/>
          </a:xfrm>
          <a:prstGeom prst="rect">
            <a:avLst/>
          </a:prstGeom>
          <a:solidFill>
            <a:schemeClr val="accent6">
              <a:lumMod val="20000"/>
              <a:lumOff val="80000"/>
            </a:schemeClr>
          </a:solidFill>
        </p:spPr>
        <p:txBody>
          <a:bodyPr wrap="square" rtlCol="0">
            <a:spAutoFit/>
          </a:bodyPr>
          <a:lstStyle/>
          <a:p>
            <a:pPr algn="ctr"/>
            <a:r>
              <a:rPr lang="en-US" sz="1400" dirty="0"/>
              <a:t>Quantification &amp; Education</a:t>
            </a:r>
          </a:p>
        </p:txBody>
      </p:sp>
      <p:sp>
        <p:nvSpPr>
          <p:cNvPr id="24" name="TextBox 23">
            <a:extLst>
              <a:ext uri="{FF2B5EF4-FFF2-40B4-BE49-F238E27FC236}">
                <a16:creationId xmlns:a16="http://schemas.microsoft.com/office/drawing/2014/main" id="{F0597AC9-2FAF-B2BE-8E0D-4D643BCF095C}"/>
              </a:ext>
            </a:extLst>
          </p:cNvPr>
          <p:cNvSpPr txBox="1"/>
          <p:nvPr/>
        </p:nvSpPr>
        <p:spPr>
          <a:xfrm>
            <a:off x="3232771" y="1738191"/>
            <a:ext cx="1303271" cy="307777"/>
          </a:xfrm>
          <a:prstGeom prst="rect">
            <a:avLst/>
          </a:prstGeom>
          <a:solidFill>
            <a:schemeClr val="accent6">
              <a:lumMod val="20000"/>
              <a:lumOff val="80000"/>
            </a:schemeClr>
          </a:solidFill>
        </p:spPr>
        <p:txBody>
          <a:bodyPr wrap="square" rtlCol="0">
            <a:spAutoFit/>
          </a:bodyPr>
          <a:lstStyle/>
          <a:p>
            <a:pPr algn="ctr"/>
            <a:r>
              <a:rPr lang="en-US" sz="1400" dirty="0"/>
              <a:t>Matches</a:t>
            </a:r>
          </a:p>
        </p:txBody>
      </p:sp>
      <p:sp>
        <p:nvSpPr>
          <p:cNvPr id="25" name="TextBox 24">
            <a:extLst>
              <a:ext uri="{FF2B5EF4-FFF2-40B4-BE49-F238E27FC236}">
                <a16:creationId xmlns:a16="http://schemas.microsoft.com/office/drawing/2014/main" id="{2C9AA885-2F19-0A07-B17B-7542E4C781BC}"/>
              </a:ext>
            </a:extLst>
          </p:cNvPr>
          <p:cNvSpPr txBox="1"/>
          <p:nvPr/>
        </p:nvSpPr>
        <p:spPr>
          <a:xfrm>
            <a:off x="4587247" y="1750385"/>
            <a:ext cx="1303271" cy="307777"/>
          </a:xfrm>
          <a:prstGeom prst="rect">
            <a:avLst/>
          </a:prstGeom>
          <a:solidFill>
            <a:schemeClr val="accent6">
              <a:lumMod val="20000"/>
              <a:lumOff val="80000"/>
            </a:schemeClr>
          </a:solidFill>
        </p:spPr>
        <p:txBody>
          <a:bodyPr wrap="square" rtlCol="0">
            <a:spAutoFit/>
          </a:bodyPr>
          <a:lstStyle/>
          <a:p>
            <a:pPr algn="ctr"/>
            <a:r>
              <a:rPr lang="en-US" sz="1400" dirty="0"/>
              <a:t>Measurements</a:t>
            </a:r>
          </a:p>
        </p:txBody>
      </p:sp>
      <p:sp>
        <p:nvSpPr>
          <p:cNvPr id="26" name="TextBox 25">
            <a:extLst>
              <a:ext uri="{FF2B5EF4-FFF2-40B4-BE49-F238E27FC236}">
                <a16:creationId xmlns:a16="http://schemas.microsoft.com/office/drawing/2014/main" id="{3309B535-2F88-3C2B-5BEC-EB31D9023584}"/>
              </a:ext>
            </a:extLst>
          </p:cNvPr>
          <p:cNvSpPr txBox="1"/>
          <p:nvPr/>
        </p:nvSpPr>
        <p:spPr>
          <a:xfrm>
            <a:off x="5941723" y="1750385"/>
            <a:ext cx="1303271" cy="307777"/>
          </a:xfrm>
          <a:prstGeom prst="rect">
            <a:avLst/>
          </a:prstGeom>
          <a:solidFill>
            <a:schemeClr val="accent6">
              <a:lumMod val="20000"/>
              <a:lumOff val="80000"/>
            </a:schemeClr>
          </a:solidFill>
        </p:spPr>
        <p:txBody>
          <a:bodyPr wrap="square" rtlCol="0">
            <a:spAutoFit/>
          </a:bodyPr>
          <a:lstStyle/>
          <a:p>
            <a:pPr algn="ctr"/>
            <a:r>
              <a:rPr lang="en-US" sz="1400" dirty="0"/>
              <a:t>Collaborations</a:t>
            </a:r>
          </a:p>
        </p:txBody>
      </p:sp>
      <p:sp>
        <p:nvSpPr>
          <p:cNvPr id="27" name="TextBox 26">
            <a:extLst>
              <a:ext uri="{FF2B5EF4-FFF2-40B4-BE49-F238E27FC236}">
                <a16:creationId xmlns:a16="http://schemas.microsoft.com/office/drawing/2014/main" id="{6CAEFE12-EB7C-66E5-4B62-A9720F455511}"/>
              </a:ext>
            </a:extLst>
          </p:cNvPr>
          <p:cNvSpPr txBox="1"/>
          <p:nvPr/>
        </p:nvSpPr>
        <p:spPr>
          <a:xfrm>
            <a:off x="7296199" y="1748023"/>
            <a:ext cx="1303271" cy="307777"/>
          </a:xfrm>
          <a:prstGeom prst="rect">
            <a:avLst/>
          </a:prstGeom>
          <a:solidFill>
            <a:schemeClr val="accent6">
              <a:lumMod val="20000"/>
              <a:lumOff val="80000"/>
            </a:schemeClr>
          </a:solidFill>
        </p:spPr>
        <p:txBody>
          <a:bodyPr wrap="square" rtlCol="0">
            <a:spAutoFit/>
          </a:bodyPr>
          <a:lstStyle/>
          <a:p>
            <a:pPr algn="ctr"/>
            <a:r>
              <a:rPr lang="en-US" sz="1400" dirty="0"/>
              <a:t>Governance</a:t>
            </a:r>
          </a:p>
        </p:txBody>
      </p:sp>
      <p:sp>
        <p:nvSpPr>
          <p:cNvPr id="28" name="TextBox 27">
            <a:extLst>
              <a:ext uri="{FF2B5EF4-FFF2-40B4-BE49-F238E27FC236}">
                <a16:creationId xmlns:a16="http://schemas.microsoft.com/office/drawing/2014/main" id="{A7D034AD-3088-ABFB-0605-26B721EC2933}"/>
              </a:ext>
            </a:extLst>
          </p:cNvPr>
          <p:cNvSpPr txBox="1"/>
          <p:nvPr/>
        </p:nvSpPr>
        <p:spPr>
          <a:xfrm>
            <a:off x="1695235" y="4690439"/>
            <a:ext cx="1243173" cy="307777"/>
          </a:xfrm>
          <a:prstGeom prst="rect">
            <a:avLst/>
          </a:prstGeom>
          <a:solidFill>
            <a:schemeClr val="accent6">
              <a:lumMod val="20000"/>
              <a:lumOff val="80000"/>
            </a:schemeClr>
          </a:solidFill>
        </p:spPr>
        <p:txBody>
          <a:bodyPr wrap="square" rtlCol="0">
            <a:spAutoFit/>
          </a:bodyPr>
          <a:lstStyle/>
          <a:p>
            <a:pPr algn="ctr"/>
            <a:r>
              <a:rPr lang="en-US" sz="1400" dirty="0"/>
              <a:t>Philanthropy</a:t>
            </a:r>
          </a:p>
        </p:txBody>
      </p:sp>
      <p:sp>
        <p:nvSpPr>
          <p:cNvPr id="29" name="TextBox 28">
            <a:extLst>
              <a:ext uri="{FF2B5EF4-FFF2-40B4-BE49-F238E27FC236}">
                <a16:creationId xmlns:a16="http://schemas.microsoft.com/office/drawing/2014/main" id="{BDF89AC8-CCA8-2B24-9CF5-2AA34306E019}"/>
              </a:ext>
            </a:extLst>
          </p:cNvPr>
          <p:cNvSpPr txBox="1"/>
          <p:nvPr/>
        </p:nvSpPr>
        <p:spPr>
          <a:xfrm>
            <a:off x="8835771" y="3511176"/>
            <a:ext cx="1341479" cy="307777"/>
          </a:xfrm>
          <a:prstGeom prst="rect">
            <a:avLst/>
          </a:prstGeom>
          <a:solidFill>
            <a:schemeClr val="accent6">
              <a:lumMod val="20000"/>
              <a:lumOff val="80000"/>
            </a:schemeClr>
          </a:solidFill>
        </p:spPr>
        <p:txBody>
          <a:bodyPr wrap="square" rtlCol="0">
            <a:spAutoFit/>
          </a:bodyPr>
          <a:lstStyle/>
          <a:p>
            <a:pPr algn="ctr"/>
            <a:r>
              <a:rPr lang="en-US" sz="1400" dirty="0"/>
              <a:t>Communities</a:t>
            </a:r>
          </a:p>
        </p:txBody>
      </p:sp>
      <p:sp>
        <p:nvSpPr>
          <p:cNvPr id="30" name="TextBox 29">
            <a:extLst>
              <a:ext uri="{FF2B5EF4-FFF2-40B4-BE49-F238E27FC236}">
                <a16:creationId xmlns:a16="http://schemas.microsoft.com/office/drawing/2014/main" id="{13F23DEC-4F9F-6E48-0C1A-358E8E9E8575}"/>
              </a:ext>
            </a:extLst>
          </p:cNvPr>
          <p:cNvSpPr txBox="1"/>
          <p:nvPr/>
        </p:nvSpPr>
        <p:spPr>
          <a:xfrm>
            <a:off x="8835771" y="4064858"/>
            <a:ext cx="1341479" cy="307777"/>
          </a:xfrm>
          <a:prstGeom prst="rect">
            <a:avLst/>
          </a:prstGeom>
          <a:solidFill>
            <a:schemeClr val="accent6">
              <a:lumMod val="20000"/>
              <a:lumOff val="80000"/>
            </a:schemeClr>
          </a:solidFill>
        </p:spPr>
        <p:txBody>
          <a:bodyPr wrap="square" rtlCol="0">
            <a:spAutoFit/>
          </a:bodyPr>
          <a:lstStyle/>
          <a:p>
            <a:pPr algn="ctr"/>
            <a:r>
              <a:rPr lang="en-US" sz="1400" dirty="0"/>
              <a:t>Healthcare</a:t>
            </a:r>
          </a:p>
        </p:txBody>
      </p:sp>
      <p:sp>
        <p:nvSpPr>
          <p:cNvPr id="31" name="TextBox 30">
            <a:extLst>
              <a:ext uri="{FF2B5EF4-FFF2-40B4-BE49-F238E27FC236}">
                <a16:creationId xmlns:a16="http://schemas.microsoft.com/office/drawing/2014/main" id="{101E63BA-34ED-042F-5BFC-EE0EB420CF9F}"/>
              </a:ext>
            </a:extLst>
          </p:cNvPr>
          <p:cNvSpPr txBox="1"/>
          <p:nvPr/>
        </p:nvSpPr>
        <p:spPr>
          <a:xfrm>
            <a:off x="8842964" y="4642015"/>
            <a:ext cx="1341479" cy="307777"/>
          </a:xfrm>
          <a:prstGeom prst="rect">
            <a:avLst/>
          </a:prstGeom>
          <a:solidFill>
            <a:schemeClr val="accent6">
              <a:lumMod val="20000"/>
              <a:lumOff val="80000"/>
            </a:schemeClr>
          </a:solidFill>
        </p:spPr>
        <p:txBody>
          <a:bodyPr wrap="square" rtlCol="0">
            <a:spAutoFit/>
          </a:bodyPr>
          <a:lstStyle/>
          <a:p>
            <a:pPr algn="ctr"/>
            <a:r>
              <a:rPr lang="en-US" sz="1400" dirty="0"/>
              <a:t>Disasters</a:t>
            </a:r>
          </a:p>
        </p:txBody>
      </p:sp>
      <p:sp>
        <p:nvSpPr>
          <p:cNvPr id="32" name="TextBox 31">
            <a:extLst>
              <a:ext uri="{FF2B5EF4-FFF2-40B4-BE49-F238E27FC236}">
                <a16:creationId xmlns:a16="http://schemas.microsoft.com/office/drawing/2014/main" id="{C924578A-B25C-1776-A657-696B72FE2311}"/>
              </a:ext>
            </a:extLst>
          </p:cNvPr>
          <p:cNvSpPr txBox="1"/>
          <p:nvPr/>
        </p:nvSpPr>
        <p:spPr>
          <a:xfrm>
            <a:off x="4827811" y="4724251"/>
            <a:ext cx="2104535" cy="307777"/>
          </a:xfrm>
          <a:prstGeom prst="rect">
            <a:avLst/>
          </a:prstGeom>
          <a:solidFill>
            <a:schemeClr val="accent5">
              <a:lumMod val="20000"/>
              <a:lumOff val="80000"/>
            </a:schemeClr>
          </a:solidFill>
          <a:ln>
            <a:noFill/>
          </a:ln>
        </p:spPr>
        <p:txBody>
          <a:bodyPr wrap="square" rtlCol="0" anchor="ctr" anchorCtr="1">
            <a:spAutoFit/>
          </a:bodyPr>
          <a:lstStyle/>
          <a:p>
            <a:pPr algn="ctr"/>
            <a:r>
              <a:rPr lang="en-US" sz="1400" dirty="0"/>
              <a:t>Partners</a:t>
            </a:r>
          </a:p>
        </p:txBody>
      </p:sp>
      <p:cxnSp>
        <p:nvCxnSpPr>
          <p:cNvPr id="33" name="Straight Connector 32">
            <a:extLst>
              <a:ext uri="{FF2B5EF4-FFF2-40B4-BE49-F238E27FC236}">
                <a16:creationId xmlns:a16="http://schemas.microsoft.com/office/drawing/2014/main" id="{935CB858-109B-0CE1-A78F-FE5D9502A3E5}"/>
              </a:ext>
            </a:extLst>
          </p:cNvPr>
          <p:cNvCxnSpPr>
            <a:cxnSpLocks/>
          </p:cNvCxnSpPr>
          <p:nvPr/>
        </p:nvCxnSpPr>
        <p:spPr>
          <a:xfrm flipH="1">
            <a:off x="5034338" y="4700713"/>
            <a:ext cx="1705511" cy="0"/>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A0EF7757-964F-732A-496D-BCC59FD254D4}"/>
              </a:ext>
            </a:extLst>
          </p:cNvPr>
          <p:cNvCxnSpPr>
            <a:cxnSpLocks/>
          </p:cNvCxnSpPr>
          <p:nvPr/>
        </p:nvCxnSpPr>
        <p:spPr>
          <a:xfrm flipH="1" flipV="1">
            <a:off x="3863856" y="2055128"/>
            <a:ext cx="1" cy="2079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07756984-7007-41CB-BD36-0776527E3B79}"/>
              </a:ext>
            </a:extLst>
          </p:cNvPr>
          <p:cNvCxnSpPr>
            <a:cxnSpLocks/>
          </p:cNvCxnSpPr>
          <p:nvPr/>
        </p:nvCxnSpPr>
        <p:spPr>
          <a:xfrm flipH="1" flipV="1">
            <a:off x="5218331" y="2051028"/>
            <a:ext cx="1" cy="2079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D4B73A26-2F41-2202-FF16-22E4A5F333A9}"/>
              </a:ext>
            </a:extLst>
          </p:cNvPr>
          <p:cNvCxnSpPr>
            <a:cxnSpLocks/>
          </p:cNvCxnSpPr>
          <p:nvPr/>
        </p:nvCxnSpPr>
        <p:spPr>
          <a:xfrm flipH="1" flipV="1">
            <a:off x="7965730" y="2058222"/>
            <a:ext cx="1" cy="2079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3B575824-11A3-2056-B318-3E4446752E31}"/>
              </a:ext>
            </a:extLst>
          </p:cNvPr>
          <p:cNvCxnSpPr>
            <a:cxnSpLocks/>
          </p:cNvCxnSpPr>
          <p:nvPr/>
        </p:nvCxnSpPr>
        <p:spPr>
          <a:xfrm flipH="1" flipV="1">
            <a:off x="6572805" y="2079516"/>
            <a:ext cx="1" cy="2079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74AA22CD-FC07-3299-76E4-D6E1E508811B}"/>
              </a:ext>
            </a:extLst>
          </p:cNvPr>
          <p:cNvCxnSpPr>
            <a:cxnSpLocks/>
          </p:cNvCxnSpPr>
          <p:nvPr/>
        </p:nvCxnSpPr>
        <p:spPr>
          <a:xfrm flipH="1" flipV="1">
            <a:off x="3862145" y="5053478"/>
            <a:ext cx="1" cy="20792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731195E5-BA80-FD7C-9697-F40EDC4CFEB9}"/>
              </a:ext>
            </a:extLst>
          </p:cNvPr>
          <p:cNvCxnSpPr>
            <a:cxnSpLocks/>
          </p:cNvCxnSpPr>
          <p:nvPr/>
        </p:nvCxnSpPr>
        <p:spPr>
          <a:xfrm flipH="1" flipV="1">
            <a:off x="5216620" y="5059652"/>
            <a:ext cx="1" cy="20792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10B50B49-E3E9-6795-3828-00E8E121DACB}"/>
              </a:ext>
            </a:extLst>
          </p:cNvPr>
          <p:cNvCxnSpPr>
            <a:cxnSpLocks/>
          </p:cNvCxnSpPr>
          <p:nvPr/>
        </p:nvCxnSpPr>
        <p:spPr>
          <a:xfrm flipV="1">
            <a:off x="6571095" y="5047602"/>
            <a:ext cx="1710" cy="217637"/>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2" name="Straight Arrow Connector 61">
            <a:extLst>
              <a:ext uri="{FF2B5EF4-FFF2-40B4-BE49-F238E27FC236}">
                <a16:creationId xmlns:a16="http://schemas.microsoft.com/office/drawing/2014/main" id="{979F529F-378A-0F67-7D27-1D7AA2B73755}"/>
              </a:ext>
            </a:extLst>
          </p:cNvPr>
          <p:cNvCxnSpPr>
            <a:cxnSpLocks/>
          </p:cNvCxnSpPr>
          <p:nvPr/>
        </p:nvCxnSpPr>
        <p:spPr>
          <a:xfrm flipV="1">
            <a:off x="7946116" y="5045892"/>
            <a:ext cx="1710" cy="217637"/>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64" name="Straight Arrow Connector 63">
            <a:extLst>
              <a:ext uri="{FF2B5EF4-FFF2-40B4-BE49-F238E27FC236}">
                <a16:creationId xmlns:a16="http://schemas.microsoft.com/office/drawing/2014/main" id="{C748EACB-F7F2-4D61-B995-0D3783172E00}"/>
              </a:ext>
            </a:extLst>
          </p:cNvPr>
          <p:cNvCxnSpPr>
            <a:cxnSpLocks/>
          </p:cNvCxnSpPr>
          <p:nvPr/>
        </p:nvCxnSpPr>
        <p:spPr>
          <a:xfrm>
            <a:off x="2948685" y="2459954"/>
            <a:ext cx="236304" cy="5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Straight Arrow Connector 65">
            <a:extLst>
              <a:ext uri="{FF2B5EF4-FFF2-40B4-BE49-F238E27FC236}">
                <a16:creationId xmlns:a16="http://schemas.microsoft.com/office/drawing/2014/main" id="{E6EEB73F-9FFF-0E41-545E-015BE070AEA9}"/>
              </a:ext>
            </a:extLst>
          </p:cNvPr>
          <p:cNvCxnSpPr>
            <a:cxnSpLocks/>
          </p:cNvCxnSpPr>
          <p:nvPr/>
        </p:nvCxnSpPr>
        <p:spPr>
          <a:xfrm>
            <a:off x="2957245" y="3084752"/>
            <a:ext cx="236304" cy="5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0CD83329-EF6C-E4C9-8480-340110947CA0}"/>
              </a:ext>
            </a:extLst>
          </p:cNvPr>
          <p:cNvCxnSpPr>
            <a:cxnSpLocks/>
          </p:cNvCxnSpPr>
          <p:nvPr/>
        </p:nvCxnSpPr>
        <p:spPr>
          <a:xfrm>
            <a:off x="2949740" y="4327617"/>
            <a:ext cx="236304" cy="5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8" name="Straight Arrow Connector 67">
            <a:extLst>
              <a:ext uri="{FF2B5EF4-FFF2-40B4-BE49-F238E27FC236}">
                <a16:creationId xmlns:a16="http://schemas.microsoft.com/office/drawing/2014/main" id="{D71B58B7-CBF2-A620-F6BB-AA7A17D2CB98}"/>
              </a:ext>
            </a:extLst>
          </p:cNvPr>
          <p:cNvCxnSpPr>
            <a:cxnSpLocks/>
          </p:cNvCxnSpPr>
          <p:nvPr/>
        </p:nvCxnSpPr>
        <p:spPr>
          <a:xfrm>
            <a:off x="2950794" y="3709284"/>
            <a:ext cx="236304" cy="5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9" name="Straight Arrow Connector 68">
            <a:extLst>
              <a:ext uri="{FF2B5EF4-FFF2-40B4-BE49-F238E27FC236}">
                <a16:creationId xmlns:a16="http://schemas.microsoft.com/office/drawing/2014/main" id="{B130CEFE-116B-3BFD-DDF6-DB0F02E9994B}"/>
              </a:ext>
            </a:extLst>
          </p:cNvPr>
          <p:cNvCxnSpPr>
            <a:cxnSpLocks/>
          </p:cNvCxnSpPr>
          <p:nvPr/>
        </p:nvCxnSpPr>
        <p:spPr>
          <a:xfrm>
            <a:off x="2945939" y="4852668"/>
            <a:ext cx="236304" cy="5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7012FD7D-488D-A1DB-B7C1-3355496BAFBB}"/>
              </a:ext>
            </a:extLst>
          </p:cNvPr>
          <p:cNvCxnSpPr>
            <a:cxnSpLocks/>
          </p:cNvCxnSpPr>
          <p:nvPr/>
        </p:nvCxnSpPr>
        <p:spPr>
          <a:xfrm>
            <a:off x="8573126" y="2422565"/>
            <a:ext cx="260939" cy="0"/>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75" name="TextBox 74">
            <a:extLst>
              <a:ext uri="{FF2B5EF4-FFF2-40B4-BE49-F238E27FC236}">
                <a16:creationId xmlns:a16="http://schemas.microsoft.com/office/drawing/2014/main" id="{B1CFC260-B3CC-A196-033B-998319B99EF8}"/>
              </a:ext>
            </a:extLst>
          </p:cNvPr>
          <p:cNvSpPr txBox="1"/>
          <p:nvPr/>
        </p:nvSpPr>
        <p:spPr>
          <a:xfrm>
            <a:off x="4247293" y="3371891"/>
            <a:ext cx="3113067" cy="830997"/>
          </a:xfrm>
          <a:prstGeom prst="rect">
            <a:avLst/>
          </a:prstGeom>
          <a:solidFill>
            <a:schemeClr val="accent5">
              <a:lumMod val="20000"/>
              <a:lumOff val="80000"/>
            </a:schemeClr>
          </a:solidFill>
          <a:ln>
            <a:noFill/>
          </a:ln>
        </p:spPr>
        <p:txBody>
          <a:bodyPr wrap="square" rtlCol="0" anchor="ctr" anchorCtr="0">
            <a:spAutoFit/>
          </a:bodyPr>
          <a:lstStyle/>
          <a:p>
            <a:pPr marL="171450" indent="-171450" algn="ctr">
              <a:buFont typeface="Arial" panose="020B0604020202020204" pitchFamily="34" charset="0"/>
              <a:buChar char="•"/>
            </a:pPr>
            <a:r>
              <a:rPr lang="en-US" sz="1200" dirty="0"/>
              <a:t>Quantified Needs</a:t>
            </a:r>
          </a:p>
          <a:p>
            <a:pPr marL="171450" indent="-171450" algn="ctr">
              <a:buFont typeface="Arial" panose="020B0604020202020204" pitchFamily="34" charset="0"/>
              <a:buChar char="•"/>
            </a:pPr>
            <a:r>
              <a:rPr lang="en-US" sz="1200" dirty="0"/>
              <a:t>Standards &amp; Models</a:t>
            </a:r>
          </a:p>
          <a:p>
            <a:pPr marL="171450" indent="-171450" algn="ctr">
              <a:buFont typeface="Arial" panose="020B0604020202020204" pitchFamily="34" charset="0"/>
              <a:buChar char="•"/>
            </a:pPr>
            <a:r>
              <a:rPr lang="en-US" sz="1200" dirty="0"/>
              <a:t>Commutable Credentials</a:t>
            </a:r>
          </a:p>
          <a:p>
            <a:pPr marL="171450" indent="-171450" algn="ctr">
              <a:buFont typeface="Arial" panose="020B0604020202020204" pitchFamily="34" charset="0"/>
              <a:buChar char="•"/>
            </a:pPr>
            <a:r>
              <a:rPr lang="en-US" sz="1200" dirty="0"/>
              <a:t>Socialization</a:t>
            </a:r>
          </a:p>
        </p:txBody>
      </p:sp>
      <p:sp>
        <p:nvSpPr>
          <p:cNvPr id="77" name="TextBox 76">
            <a:extLst>
              <a:ext uri="{FF2B5EF4-FFF2-40B4-BE49-F238E27FC236}">
                <a16:creationId xmlns:a16="http://schemas.microsoft.com/office/drawing/2014/main" id="{7281EC64-3F46-3A57-A89D-0E5EF488FB3E}"/>
              </a:ext>
            </a:extLst>
          </p:cNvPr>
          <p:cNvSpPr txBox="1"/>
          <p:nvPr/>
        </p:nvSpPr>
        <p:spPr>
          <a:xfrm>
            <a:off x="260868" y="133687"/>
            <a:ext cx="7189076" cy="954107"/>
          </a:xfrm>
          <a:prstGeom prst="rect">
            <a:avLst/>
          </a:prstGeom>
          <a:noFill/>
        </p:spPr>
        <p:txBody>
          <a:bodyPr wrap="square" rtlCol="0">
            <a:spAutoFit/>
          </a:bodyPr>
          <a:lstStyle/>
          <a:p>
            <a:r>
              <a:rPr lang="en-US" sz="3600" b="1" dirty="0">
                <a:solidFill>
                  <a:schemeClr val="accent6">
                    <a:lumMod val="75000"/>
                  </a:schemeClr>
                </a:solidFill>
              </a:rPr>
              <a:t>Global Giving Platform</a:t>
            </a:r>
            <a:r>
              <a:rPr lang="en-US" sz="3600" dirty="0">
                <a:solidFill>
                  <a:schemeClr val="accent6">
                    <a:lumMod val="75000"/>
                  </a:schemeClr>
                </a:solidFill>
              </a:rPr>
              <a:t> </a:t>
            </a:r>
          </a:p>
          <a:p>
            <a:r>
              <a:rPr lang="en-US" sz="2000" dirty="0">
                <a:solidFill>
                  <a:schemeClr val="accent6">
                    <a:lumMod val="75000"/>
                  </a:schemeClr>
                </a:solidFill>
              </a:rPr>
              <a:t>(Tactical Diagram)</a:t>
            </a:r>
          </a:p>
        </p:txBody>
      </p:sp>
      <p:cxnSp>
        <p:nvCxnSpPr>
          <p:cNvPr id="11" name="Straight Arrow Connector 10">
            <a:extLst>
              <a:ext uri="{FF2B5EF4-FFF2-40B4-BE49-F238E27FC236}">
                <a16:creationId xmlns:a16="http://schemas.microsoft.com/office/drawing/2014/main" id="{2E134437-5EC3-5ECE-4803-25964857722E}"/>
              </a:ext>
            </a:extLst>
          </p:cNvPr>
          <p:cNvCxnSpPr>
            <a:cxnSpLocks/>
          </p:cNvCxnSpPr>
          <p:nvPr/>
        </p:nvCxnSpPr>
        <p:spPr>
          <a:xfrm>
            <a:off x="8595015" y="3036455"/>
            <a:ext cx="236304" cy="5859"/>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96F93218-2BCA-8273-6ADF-87CB2C630182}"/>
              </a:ext>
            </a:extLst>
          </p:cNvPr>
          <p:cNvCxnSpPr>
            <a:cxnSpLocks/>
          </p:cNvCxnSpPr>
          <p:nvPr/>
        </p:nvCxnSpPr>
        <p:spPr>
          <a:xfrm>
            <a:off x="8584272" y="3649675"/>
            <a:ext cx="236304" cy="5859"/>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1BA074DC-81BC-C23B-61E8-A306BED3A212}"/>
              </a:ext>
            </a:extLst>
          </p:cNvPr>
          <p:cNvCxnSpPr>
            <a:cxnSpLocks/>
          </p:cNvCxnSpPr>
          <p:nvPr/>
        </p:nvCxnSpPr>
        <p:spPr>
          <a:xfrm>
            <a:off x="8591871" y="4190322"/>
            <a:ext cx="236304" cy="5859"/>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00DAACA9-A065-39B5-AC2F-E489EFED3703}"/>
              </a:ext>
            </a:extLst>
          </p:cNvPr>
          <p:cNvCxnSpPr>
            <a:cxnSpLocks/>
          </p:cNvCxnSpPr>
          <p:nvPr/>
        </p:nvCxnSpPr>
        <p:spPr>
          <a:xfrm>
            <a:off x="8607635" y="4790044"/>
            <a:ext cx="236304" cy="5859"/>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9304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5D35BCC-6342-4F81-8573-350AC444A98A}"/>
              </a:ext>
            </a:extLst>
          </p:cNvPr>
          <p:cNvGrpSpPr/>
          <p:nvPr/>
        </p:nvGrpSpPr>
        <p:grpSpPr>
          <a:xfrm>
            <a:off x="2890616" y="909447"/>
            <a:ext cx="7412042" cy="5583824"/>
            <a:chOff x="2890616" y="909447"/>
            <a:chExt cx="7412042" cy="5583824"/>
          </a:xfrm>
        </p:grpSpPr>
        <p:sp>
          <p:nvSpPr>
            <p:cNvPr id="4" name="Oval 3">
              <a:extLst>
                <a:ext uri="{FF2B5EF4-FFF2-40B4-BE49-F238E27FC236}">
                  <a16:creationId xmlns:a16="http://schemas.microsoft.com/office/drawing/2014/main" id="{12A4294E-D8A6-4A22-941F-81D6D62C57F3}"/>
                </a:ext>
              </a:extLst>
            </p:cNvPr>
            <p:cNvSpPr/>
            <p:nvPr/>
          </p:nvSpPr>
          <p:spPr>
            <a:xfrm>
              <a:off x="2890616" y="2378252"/>
              <a:ext cx="4115019" cy="4115019"/>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
          <p:nvSpPr>
            <p:cNvPr id="5" name="Oval 4">
              <a:extLst>
                <a:ext uri="{FF2B5EF4-FFF2-40B4-BE49-F238E27FC236}">
                  <a16:creationId xmlns:a16="http://schemas.microsoft.com/office/drawing/2014/main" id="{18B0A765-1458-4E1B-A2D3-25AEA4184132}"/>
                </a:ext>
              </a:extLst>
            </p:cNvPr>
            <p:cNvSpPr/>
            <p:nvPr/>
          </p:nvSpPr>
          <p:spPr>
            <a:xfrm>
              <a:off x="3478721" y="2966356"/>
              <a:ext cx="2938809" cy="2938809"/>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505695"/>
                <a:satOff val="-11613"/>
                <a:lumOff val="-7843"/>
                <a:alphaOff val="0"/>
              </a:schemeClr>
            </a:fillRef>
            <a:effectRef idx="0">
              <a:schemeClr val="accent5">
                <a:hueOff val="-4505695"/>
                <a:satOff val="-11613"/>
                <a:lumOff val="-7843"/>
                <a:alphaOff val="0"/>
              </a:schemeClr>
            </a:effectRef>
            <a:fontRef idx="minor">
              <a:schemeClr val="lt1"/>
            </a:fontRef>
          </p:style>
        </p:sp>
        <p:sp>
          <p:nvSpPr>
            <p:cNvPr id="6" name="Oval 5">
              <a:extLst>
                <a:ext uri="{FF2B5EF4-FFF2-40B4-BE49-F238E27FC236}">
                  <a16:creationId xmlns:a16="http://schemas.microsoft.com/office/drawing/2014/main" id="{20C76B72-EFA5-44BD-B912-D764EDED0BD4}"/>
                </a:ext>
              </a:extLst>
            </p:cNvPr>
            <p:cNvSpPr/>
            <p:nvPr/>
          </p:nvSpPr>
          <p:spPr>
            <a:xfrm>
              <a:off x="4066483" y="3554118"/>
              <a:ext cx="1763285" cy="176328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2252848"/>
                <a:satOff val="-5806"/>
                <a:lumOff val="-3922"/>
                <a:alphaOff val="0"/>
              </a:schemeClr>
            </a:fillRef>
            <a:effectRef idx="0">
              <a:schemeClr val="accent5">
                <a:hueOff val="-2252848"/>
                <a:satOff val="-5806"/>
                <a:lumOff val="-3922"/>
                <a:alphaOff val="0"/>
              </a:schemeClr>
            </a:effectRef>
            <a:fontRef idx="minor">
              <a:schemeClr val="lt1"/>
            </a:fontRef>
          </p:style>
        </p:sp>
        <p:sp>
          <p:nvSpPr>
            <p:cNvPr id="7" name="Oval 6">
              <a:extLst>
                <a:ext uri="{FF2B5EF4-FFF2-40B4-BE49-F238E27FC236}">
                  <a16:creationId xmlns:a16="http://schemas.microsoft.com/office/drawing/2014/main" id="{EF480DC0-5028-4D8E-99F4-96ECEF6D9C49}"/>
                </a:ext>
              </a:extLst>
            </p:cNvPr>
            <p:cNvSpPr/>
            <p:nvPr/>
          </p:nvSpPr>
          <p:spPr>
            <a:xfrm>
              <a:off x="4514881" y="4034614"/>
              <a:ext cx="866490" cy="802294"/>
            </a:xfrm>
            <a:prstGeom prst="ellipse">
              <a:avLst/>
            </a:prstGeom>
            <a:solidFill>
              <a:schemeClr val="accent6">
                <a:lumMod val="50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8" name="Freeform: Shape 7">
              <a:extLst>
                <a:ext uri="{FF2B5EF4-FFF2-40B4-BE49-F238E27FC236}">
                  <a16:creationId xmlns:a16="http://schemas.microsoft.com/office/drawing/2014/main" id="{62D685BD-C0BE-42A5-BA48-BF0CC1140601}"/>
                </a:ext>
              </a:extLst>
            </p:cNvPr>
            <p:cNvSpPr/>
            <p:nvPr/>
          </p:nvSpPr>
          <p:spPr>
            <a:xfrm>
              <a:off x="7688387" y="909447"/>
              <a:ext cx="2614271" cy="1375079"/>
            </a:xfrm>
            <a:custGeom>
              <a:avLst/>
              <a:gdLst>
                <a:gd name="connsiteX0" fmla="*/ 0 w 2614271"/>
                <a:gd name="connsiteY0" fmla="*/ 0 h 1375079"/>
                <a:gd name="connsiteX1" fmla="*/ 2614271 w 2614271"/>
                <a:gd name="connsiteY1" fmla="*/ 0 h 1375079"/>
                <a:gd name="connsiteX2" fmla="*/ 2614271 w 2614271"/>
                <a:gd name="connsiteY2" fmla="*/ 1375079 h 1375079"/>
                <a:gd name="connsiteX3" fmla="*/ 0 w 2614271"/>
                <a:gd name="connsiteY3" fmla="*/ 1375079 h 1375079"/>
                <a:gd name="connsiteX4" fmla="*/ 0 w 2614271"/>
                <a:gd name="connsiteY4" fmla="*/ 0 h 137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271" h="1375079">
                  <a:moveTo>
                    <a:pt x="0" y="0"/>
                  </a:moveTo>
                  <a:lnTo>
                    <a:pt x="2614271" y="0"/>
                  </a:lnTo>
                  <a:lnTo>
                    <a:pt x="2614271" y="1375079"/>
                  </a:lnTo>
                  <a:lnTo>
                    <a:pt x="0" y="1375079"/>
                  </a:lnTo>
                  <a:lnTo>
                    <a:pt x="0" y="0"/>
                  </a:lnTo>
                  <a:close/>
                </a:path>
              </a:pathLst>
            </a:custGeom>
            <a:solidFill>
              <a:srgbClr val="437A4D"/>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20320" rIns="20320" bIns="20320" numCol="1" spcCol="1270" anchor="t" anchorCtr="0">
              <a:noAutofit/>
            </a:bodyPr>
            <a:lstStyle/>
            <a:p>
              <a:pPr marL="0" lvl="0" indent="0" algn="l" defTabSz="711200">
                <a:lnSpc>
                  <a:spcPct val="90000"/>
                </a:lnSpc>
                <a:spcBef>
                  <a:spcPct val="0"/>
                </a:spcBef>
                <a:spcAft>
                  <a:spcPct val="35000"/>
                </a:spcAft>
                <a:buNone/>
              </a:pPr>
              <a:r>
                <a:rPr lang="en-US" sz="1600" u="sng" kern="1200" dirty="0">
                  <a:solidFill>
                    <a:schemeClr val="bg1"/>
                  </a:solidFill>
                </a:rPr>
                <a:t>Database</a:t>
              </a:r>
            </a:p>
            <a:p>
              <a:pPr marL="114300" lvl="1" indent="-114300" algn="l" defTabSz="533400">
                <a:lnSpc>
                  <a:spcPct val="90000"/>
                </a:lnSpc>
                <a:spcBef>
                  <a:spcPct val="0"/>
                </a:spcBef>
                <a:spcAft>
                  <a:spcPct val="15000"/>
                </a:spcAft>
                <a:buChar char="•"/>
              </a:pPr>
              <a:r>
                <a:rPr lang="en-US" sz="1200" kern="1200" dirty="0">
                  <a:solidFill>
                    <a:schemeClr val="bg1"/>
                  </a:solidFill>
                </a:rPr>
                <a:t>Existing National Databases</a:t>
              </a:r>
            </a:p>
            <a:p>
              <a:pPr marL="114300" lvl="1" indent="-114300" algn="l" defTabSz="533400">
                <a:lnSpc>
                  <a:spcPct val="90000"/>
                </a:lnSpc>
                <a:spcBef>
                  <a:spcPct val="0"/>
                </a:spcBef>
                <a:spcAft>
                  <a:spcPct val="15000"/>
                </a:spcAft>
                <a:buChar char="•"/>
              </a:pPr>
              <a:r>
                <a:rPr lang="en-US" sz="1200" kern="1200" dirty="0">
                  <a:solidFill>
                    <a:schemeClr val="bg1"/>
                  </a:solidFill>
                </a:rPr>
                <a:t>Integrated VMS’s</a:t>
              </a:r>
            </a:p>
            <a:p>
              <a:pPr marL="114300" lvl="1" indent="-114300" algn="l" defTabSz="533400">
                <a:lnSpc>
                  <a:spcPct val="90000"/>
                </a:lnSpc>
                <a:spcBef>
                  <a:spcPct val="0"/>
                </a:spcBef>
                <a:spcAft>
                  <a:spcPct val="15000"/>
                </a:spcAft>
                <a:buChar char="•"/>
              </a:pPr>
              <a:r>
                <a:rPr lang="en-US" sz="1200" dirty="0">
                  <a:solidFill>
                    <a:schemeClr val="bg1"/>
                  </a:solidFill>
                </a:rPr>
                <a:t>Citizen Driven Opps &amp; Care Circles</a:t>
              </a:r>
              <a:endParaRPr lang="en-US" sz="1200" kern="1200" dirty="0">
                <a:solidFill>
                  <a:schemeClr val="bg1"/>
                </a:solidFill>
              </a:endParaRPr>
            </a:p>
          </p:txBody>
        </p:sp>
        <p:sp>
          <p:nvSpPr>
            <p:cNvPr id="9" name="Straight Connector 8">
              <a:extLst>
                <a:ext uri="{FF2B5EF4-FFF2-40B4-BE49-F238E27FC236}">
                  <a16:creationId xmlns:a16="http://schemas.microsoft.com/office/drawing/2014/main" id="{632AC98D-9192-411F-84F1-6CFDBD0584A4}"/>
                </a:ext>
              </a:extLst>
            </p:cNvPr>
            <p:cNvSpPr/>
            <p:nvPr/>
          </p:nvSpPr>
          <p:spPr>
            <a:xfrm>
              <a:off x="7177095" y="1498666"/>
              <a:ext cx="514377" cy="0"/>
            </a:xfrm>
            <a:prstGeom prst="line">
              <a:avLst/>
            </a:prstGeom>
            <a:scene3d>
              <a:camera prst="orthographicFront"/>
              <a:lightRig rig="chilly" dir="t"/>
            </a:scene3d>
            <a:sp3d z="127000" prstMaterial="matte"/>
          </p:spPr>
          <p:style>
            <a:lnRef idx="2">
              <a:schemeClr val="accent5">
                <a:tint val="5000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0" name="Straight Connector 9">
              <a:extLst>
                <a:ext uri="{FF2B5EF4-FFF2-40B4-BE49-F238E27FC236}">
                  <a16:creationId xmlns:a16="http://schemas.microsoft.com/office/drawing/2014/main" id="{25C235C8-CA19-48DB-B977-96ABCF48E68E}"/>
                </a:ext>
              </a:extLst>
            </p:cNvPr>
            <p:cNvSpPr/>
            <p:nvPr/>
          </p:nvSpPr>
          <p:spPr>
            <a:xfrm rot="5400000">
              <a:off x="4591491" y="1822724"/>
              <a:ext cx="2907946" cy="2263260"/>
            </a:xfrm>
            <a:prstGeom prst="line">
              <a:avLst/>
            </a:prstGeom>
            <a:scene3d>
              <a:camera prst="orthographicFront"/>
              <a:lightRig rig="chilly" dir="t"/>
            </a:scene3d>
            <a:sp3d z="127000" prstMaterial="matte"/>
          </p:spPr>
          <p:style>
            <a:lnRef idx="2">
              <a:schemeClr val="accent5">
                <a:tint val="5000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1" name="Freeform: Shape 10">
              <a:extLst>
                <a:ext uri="{FF2B5EF4-FFF2-40B4-BE49-F238E27FC236}">
                  <a16:creationId xmlns:a16="http://schemas.microsoft.com/office/drawing/2014/main" id="{3E29F39F-C16C-4532-A60B-B4828023D7E0}"/>
                </a:ext>
              </a:extLst>
            </p:cNvPr>
            <p:cNvSpPr/>
            <p:nvPr/>
          </p:nvSpPr>
          <p:spPr>
            <a:xfrm>
              <a:off x="7688387" y="1893622"/>
              <a:ext cx="2614271" cy="1375079"/>
            </a:xfrm>
            <a:custGeom>
              <a:avLst/>
              <a:gdLst>
                <a:gd name="connsiteX0" fmla="*/ 0 w 2614271"/>
                <a:gd name="connsiteY0" fmla="*/ 0 h 1375079"/>
                <a:gd name="connsiteX1" fmla="*/ 2614271 w 2614271"/>
                <a:gd name="connsiteY1" fmla="*/ 0 h 1375079"/>
                <a:gd name="connsiteX2" fmla="*/ 2614271 w 2614271"/>
                <a:gd name="connsiteY2" fmla="*/ 1375079 h 1375079"/>
                <a:gd name="connsiteX3" fmla="*/ 0 w 2614271"/>
                <a:gd name="connsiteY3" fmla="*/ 1375079 h 1375079"/>
                <a:gd name="connsiteX4" fmla="*/ 0 w 2614271"/>
                <a:gd name="connsiteY4" fmla="*/ 0 h 137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271" h="1375079">
                  <a:moveTo>
                    <a:pt x="0" y="0"/>
                  </a:moveTo>
                  <a:lnTo>
                    <a:pt x="2614271" y="0"/>
                  </a:lnTo>
                  <a:lnTo>
                    <a:pt x="2614271" y="1375079"/>
                  </a:lnTo>
                  <a:lnTo>
                    <a:pt x="0" y="1375079"/>
                  </a:lnTo>
                  <a:lnTo>
                    <a:pt x="0" y="0"/>
                  </a:lnTo>
                  <a:close/>
                </a:path>
              </a:pathLst>
            </a:custGeom>
            <a:solidFill>
              <a:srgbClr val="58C7A9"/>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20320" rIns="20320" bIns="20320" numCol="1" spcCol="1270" anchor="t" anchorCtr="0">
              <a:noAutofit/>
            </a:bodyPr>
            <a:lstStyle/>
            <a:p>
              <a:pPr marL="0" lvl="0" indent="0" algn="l" defTabSz="711200">
                <a:lnSpc>
                  <a:spcPct val="90000"/>
                </a:lnSpc>
                <a:spcBef>
                  <a:spcPct val="0"/>
                </a:spcBef>
                <a:spcAft>
                  <a:spcPct val="35000"/>
                </a:spcAft>
                <a:buNone/>
              </a:pPr>
              <a:r>
                <a:rPr lang="en-US" sz="1600" u="sng" kern="1200" dirty="0">
                  <a:solidFill>
                    <a:schemeClr val="bg1"/>
                  </a:solidFill>
                </a:rPr>
                <a:t>Services</a:t>
              </a:r>
            </a:p>
            <a:p>
              <a:pPr marL="114300" lvl="1" indent="-114300" algn="l" defTabSz="533400">
                <a:lnSpc>
                  <a:spcPct val="90000"/>
                </a:lnSpc>
                <a:spcBef>
                  <a:spcPct val="0"/>
                </a:spcBef>
                <a:spcAft>
                  <a:spcPct val="15000"/>
                </a:spcAft>
                <a:buChar char="•"/>
              </a:pPr>
              <a:r>
                <a:rPr lang="en-US" sz="1200" kern="1200" dirty="0">
                  <a:solidFill>
                    <a:schemeClr val="bg1"/>
                  </a:solidFill>
                </a:rPr>
                <a:t> Recommendations for Giving</a:t>
              </a:r>
            </a:p>
            <a:p>
              <a:pPr marL="114300" lvl="1" indent="-114300" algn="l" defTabSz="533400">
                <a:lnSpc>
                  <a:spcPct val="90000"/>
                </a:lnSpc>
                <a:spcBef>
                  <a:spcPct val="0"/>
                </a:spcBef>
                <a:spcAft>
                  <a:spcPct val="15000"/>
                </a:spcAft>
                <a:buChar char="•"/>
              </a:pPr>
              <a:r>
                <a:rPr lang="en-US" sz="1200" kern="1200" dirty="0">
                  <a:solidFill>
                    <a:schemeClr val="bg1"/>
                  </a:solidFill>
                </a:rPr>
                <a:t> Background Checks</a:t>
              </a:r>
            </a:p>
            <a:p>
              <a:pPr marL="114300" lvl="1" indent="-114300" algn="l" defTabSz="533400">
                <a:lnSpc>
                  <a:spcPct val="90000"/>
                </a:lnSpc>
                <a:spcBef>
                  <a:spcPct val="0"/>
                </a:spcBef>
                <a:spcAft>
                  <a:spcPct val="15000"/>
                </a:spcAft>
                <a:buChar char="•"/>
              </a:pPr>
              <a:r>
                <a:rPr lang="en-US" sz="1200" kern="1200" dirty="0">
                  <a:solidFill>
                    <a:schemeClr val="bg1"/>
                  </a:solidFill>
                </a:rPr>
                <a:t> Micro-trainings</a:t>
              </a:r>
            </a:p>
          </p:txBody>
        </p:sp>
        <p:sp>
          <p:nvSpPr>
            <p:cNvPr id="12" name="Straight Connector 11">
              <a:extLst>
                <a:ext uri="{FF2B5EF4-FFF2-40B4-BE49-F238E27FC236}">
                  <a16:creationId xmlns:a16="http://schemas.microsoft.com/office/drawing/2014/main" id="{D873536C-E7B2-4CDA-9A87-8D1728298E21}"/>
                </a:ext>
              </a:extLst>
            </p:cNvPr>
            <p:cNvSpPr/>
            <p:nvPr/>
          </p:nvSpPr>
          <p:spPr>
            <a:xfrm>
              <a:off x="7177095" y="2482842"/>
              <a:ext cx="514377" cy="0"/>
            </a:xfrm>
            <a:prstGeom prst="line">
              <a:avLst/>
            </a:prstGeom>
            <a:scene3d>
              <a:camera prst="orthographicFront"/>
              <a:lightRig rig="chilly" dir="t"/>
            </a:scene3d>
            <a:sp3d z="127000" prstMaterial="matte"/>
          </p:spPr>
          <p:style>
            <a:lnRef idx="2">
              <a:schemeClr val="accent5">
                <a:tint val="5000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3" name="Straight Connector 12">
              <a:extLst>
                <a:ext uri="{FF2B5EF4-FFF2-40B4-BE49-F238E27FC236}">
                  <a16:creationId xmlns:a16="http://schemas.microsoft.com/office/drawing/2014/main" id="{D2635EFF-1BF9-4EB3-B992-68EF866CB7B7}"/>
                </a:ext>
              </a:extLst>
            </p:cNvPr>
            <p:cNvSpPr/>
            <p:nvPr/>
          </p:nvSpPr>
          <p:spPr>
            <a:xfrm rot="5400000">
              <a:off x="5094895" y="2790782"/>
              <a:ext cx="2388082" cy="1772887"/>
            </a:xfrm>
            <a:prstGeom prst="line">
              <a:avLst/>
            </a:prstGeom>
            <a:scene3d>
              <a:camera prst="orthographicFront"/>
              <a:lightRig rig="chilly" dir="t"/>
            </a:scene3d>
            <a:sp3d z="127000" prstMaterial="matte"/>
          </p:spPr>
          <p:style>
            <a:lnRef idx="2">
              <a:schemeClr val="accent5">
                <a:tint val="5000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13E39B81-6949-44C6-AD66-9D87C72CD6E7}"/>
                </a:ext>
              </a:extLst>
            </p:cNvPr>
            <p:cNvSpPr/>
            <p:nvPr/>
          </p:nvSpPr>
          <p:spPr>
            <a:xfrm>
              <a:off x="7688387" y="2877798"/>
              <a:ext cx="2614271" cy="1128120"/>
            </a:xfrm>
            <a:custGeom>
              <a:avLst/>
              <a:gdLst>
                <a:gd name="connsiteX0" fmla="*/ 0 w 2614271"/>
                <a:gd name="connsiteY0" fmla="*/ 0 h 1375079"/>
                <a:gd name="connsiteX1" fmla="*/ 2614271 w 2614271"/>
                <a:gd name="connsiteY1" fmla="*/ 0 h 1375079"/>
                <a:gd name="connsiteX2" fmla="*/ 2614271 w 2614271"/>
                <a:gd name="connsiteY2" fmla="*/ 1375079 h 1375079"/>
                <a:gd name="connsiteX3" fmla="*/ 0 w 2614271"/>
                <a:gd name="connsiteY3" fmla="*/ 1375079 h 1375079"/>
                <a:gd name="connsiteX4" fmla="*/ 0 w 2614271"/>
                <a:gd name="connsiteY4" fmla="*/ 0 h 1375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271" h="1375079">
                  <a:moveTo>
                    <a:pt x="0" y="0"/>
                  </a:moveTo>
                  <a:lnTo>
                    <a:pt x="2614271" y="0"/>
                  </a:lnTo>
                  <a:lnTo>
                    <a:pt x="2614271" y="1375079"/>
                  </a:lnTo>
                  <a:lnTo>
                    <a:pt x="0" y="1375079"/>
                  </a:lnTo>
                  <a:lnTo>
                    <a:pt x="0" y="0"/>
                  </a:lnTo>
                  <a:close/>
                </a:path>
              </a:pathLst>
            </a:custGeom>
            <a:solidFill>
              <a:srgbClr val="63C172"/>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20320" rIns="20320" bIns="20320" numCol="1" spcCol="1270" anchor="t" anchorCtr="0">
              <a:noAutofit/>
            </a:bodyPr>
            <a:lstStyle/>
            <a:p>
              <a:pPr marL="0" lvl="0" indent="0" algn="l" defTabSz="711200">
                <a:lnSpc>
                  <a:spcPct val="90000"/>
                </a:lnSpc>
                <a:spcBef>
                  <a:spcPct val="0"/>
                </a:spcBef>
                <a:spcAft>
                  <a:spcPct val="35000"/>
                </a:spcAft>
                <a:buNone/>
              </a:pPr>
              <a:r>
                <a:rPr lang="en-US" sz="1600" u="sng" kern="1200" dirty="0">
                  <a:solidFill>
                    <a:schemeClr val="bg1"/>
                  </a:solidFill>
                </a:rPr>
                <a:t>Socialization</a:t>
              </a:r>
            </a:p>
            <a:p>
              <a:pPr marL="114300" lvl="1" indent="-114300" algn="l" defTabSz="533400">
                <a:lnSpc>
                  <a:spcPct val="90000"/>
                </a:lnSpc>
                <a:spcBef>
                  <a:spcPct val="0"/>
                </a:spcBef>
                <a:spcAft>
                  <a:spcPct val="15000"/>
                </a:spcAft>
                <a:buChar char="•"/>
              </a:pPr>
              <a:r>
                <a:rPr lang="en-US" sz="1200" kern="1200" dirty="0">
                  <a:solidFill>
                    <a:schemeClr val="bg1"/>
                  </a:solidFill>
                </a:rPr>
                <a:t> Self-directed Engagement “Circles”</a:t>
              </a:r>
            </a:p>
            <a:p>
              <a:pPr marL="114300" lvl="1" indent="-114300" algn="l" defTabSz="533400">
                <a:lnSpc>
                  <a:spcPct val="90000"/>
                </a:lnSpc>
                <a:spcBef>
                  <a:spcPct val="0"/>
                </a:spcBef>
                <a:spcAft>
                  <a:spcPct val="15000"/>
                </a:spcAft>
                <a:buChar char="•"/>
              </a:pPr>
              <a:r>
                <a:rPr lang="en-US" sz="1200" kern="1200" dirty="0">
                  <a:solidFill>
                    <a:schemeClr val="bg1"/>
                  </a:solidFill>
                </a:rPr>
                <a:t> </a:t>
              </a:r>
              <a:r>
                <a:rPr lang="en-US" sz="1200" dirty="0">
                  <a:solidFill>
                    <a:schemeClr val="bg1"/>
                  </a:solidFill>
                </a:rPr>
                <a:t>Collective Outcome Measurement</a:t>
              </a:r>
            </a:p>
            <a:p>
              <a:pPr marL="114300" lvl="1" indent="-114300" algn="l" defTabSz="533400">
                <a:lnSpc>
                  <a:spcPct val="90000"/>
                </a:lnSpc>
                <a:spcBef>
                  <a:spcPct val="0"/>
                </a:spcBef>
                <a:spcAft>
                  <a:spcPct val="15000"/>
                </a:spcAft>
                <a:buChar char="•"/>
              </a:pPr>
              <a:r>
                <a:rPr lang="en-US" sz="1200" kern="1200" dirty="0">
                  <a:solidFill>
                    <a:schemeClr val="bg1"/>
                  </a:solidFill>
                </a:rPr>
                <a:t> Mass Data Intake &amp; </a:t>
              </a:r>
              <a:r>
                <a:rPr lang="en-US" sz="1200" dirty="0">
                  <a:solidFill>
                    <a:schemeClr val="bg1"/>
                  </a:solidFill>
                </a:rPr>
                <a:t>A</a:t>
              </a:r>
              <a:r>
                <a:rPr lang="en-US" sz="1200" kern="1200" dirty="0">
                  <a:solidFill>
                    <a:schemeClr val="bg1"/>
                  </a:solidFill>
                </a:rPr>
                <a:t>nalysis</a:t>
              </a:r>
            </a:p>
          </p:txBody>
        </p:sp>
        <p:sp>
          <p:nvSpPr>
            <p:cNvPr id="15" name="Straight Connector 14">
              <a:extLst>
                <a:ext uri="{FF2B5EF4-FFF2-40B4-BE49-F238E27FC236}">
                  <a16:creationId xmlns:a16="http://schemas.microsoft.com/office/drawing/2014/main" id="{CAD648FF-6E88-401F-AC29-8034FDDBA999}"/>
                </a:ext>
              </a:extLst>
            </p:cNvPr>
            <p:cNvSpPr/>
            <p:nvPr/>
          </p:nvSpPr>
          <p:spPr>
            <a:xfrm>
              <a:off x="7177095" y="3467017"/>
              <a:ext cx="514377" cy="0"/>
            </a:xfrm>
            <a:prstGeom prst="line">
              <a:avLst/>
            </a:prstGeom>
            <a:scene3d>
              <a:camera prst="orthographicFront"/>
              <a:lightRig rig="chilly" dir="t"/>
            </a:scene3d>
            <a:sp3d z="127000" prstMaterial="matte"/>
          </p:spPr>
          <p:style>
            <a:lnRef idx="2">
              <a:schemeClr val="accent5">
                <a:tint val="5000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6" name="Straight Connector 15">
              <a:extLst>
                <a:ext uri="{FF2B5EF4-FFF2-40B4-BE49-F238E27FC236}">
                  <a16:creationId xmlns:a16="http://schemas.microsoft.com/office/drawing/2014/main" id="{EADD6DEA-02B2-4CCC-99AE-D3CB8D5E194D}"/>
                </a:ext>
              </a:extLst>
            </p:cNvPr>
            <p:cNvSpPr/>
            <p:nvPr/>
          </p:nvSpPr>
          <p:spPr>
            <a:xfrm rot="5400000">
              <a:off x="5582182" y="3693000"/>
              <a:ext cx="1821581" cy="1368243"/>
            </a:xfrm>
            <a:prstGeom prst="line">
              <a:avLst/>
            </a:prstGeom>
            <a:scene3d>
              <a:camera prst="orthographicFront"/>
              <a:lightRig rig="chilly" dir="t"/>
            </a:scene3d>
            <a:sp3d z="127000" prstMaterial="matte"/>
          </p:spPr>
          <p:style>
            <a:lnRef idx="2">
              <a:schemeClr val="accent5">
                <a:tint val="5000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7" name="Freeform: Shape 16">
              <a:extLst>
                <a:ext uri="{FF2B5EF4-FFF2-40B4-BE49-F238E27FC236}">
                  <a16:creationId xmlns:a16="http://schemas.microsoft.com/office/drawing/2014/main" id="{7762DD2A-5E21-4404-A1DD-FEF77B004871}"/>
                </a:ext>
              </a:extLst>
            </p:cNvPr>
            <p:cNvSpPr/>
            <p:nvPr/>
          </p:nvSpPr>
          <p:spPr>
            <a:xfrm>
              <a:off x="7688387" y="4005916"/>
              <a:ext cx="2614271" cy="1018367"/>
            </a:xfrm>
            <a:custGeom>
              <a:avLst/>
              <a:gdLst>
                <a:gd name="connsiteX0" fmla="*/ 0 w 2614271"/>
                <a:gd name="connsiteY0" fmla="*/ 0 h 949542"/>
                <a:gd name="connsiteX1" fmla="*/ 2614271 w 2614271"/>
                <a:gd name="connsiteY1" fmla="*/ 0 h 949542"/>
                <a:gd name="connsiteX2" fmla="*/ 2614271 w 2614271"/>
                <a:gd name="connsiteY2" fmla="*/ 949542 h 949542"/>
                <a:gd name="connsiteX3" fmla="*/ 0 w 2614271"/>
                <a:gd name="connsiteY3" fmla="*/ 949542 h 949542"/>
                <a:gd name="connsiteX4" fmla="*/ 0 w 2614271"/>
                <a:gd name="connsiteY4" fmla="*/ 0 h 949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271" h="949542">
                  <a:moveTo>
                    <a:pt x="0" y="0"/>
                  </a:moveTo>
                  <a:lnTo>
                    <a:pt x="2614271" y="0"/>
                  </a:lnTo>
                  <a:lnTo>
                    <a:pt x="2614271" y="949542"/>
                  </a:lnTo>
                  <a:lnTo>
                    <a:pt x="0" y="949542"/>
                  </a:lnTo>
                  <a:lnTo>
                    <a:pt x="0" y="0"/>
                  </a:lnTo>
                  <a:close/>
                </a:path>
              </a:pathLst>
            </a:custGeom>
            <a:solidFill>
              <a:srgbClr val="9DC783"/>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3792" tIns="20320" rIns="20320" bIns="20320" numCol="1" spcCol="1270" anchor="t" anchorCtr="0">
              <a:noAutofit/>
            </a:bodyPr>
            <a:lstStyle/>
            <a:p>
              <a:pPr marL="0" lvl="0" indent="0" algn="l" defTabSz="711200">
                <a:lnSpc>
                  <a:spcPct val="90000"/>
                </a:lnSpc>
                <a:spcBef>
                  <a:spcPct val="0"/>
                </a:spcBef>
                <a:spcAft>
                  <a:spcPct val="35000"/>
                </a:spcAft>
                <a:buNone/>
              </a:pPr>
              <a:r>
                <a:rPr lang="en-US" sz="1600" u="sng" kern="1200" dirty="0">
                  <a:solidFill>
                    <a:schemeClr val="bg1"/>
                  </a:solidFill>
                </a:rPr>
                <a:t>VolunteerNOW.com</a:t>
              </a:r>
            </a:p>
            <a:p>
              <a:pPr marL="114300" lvl="1" indent="-114300" algn="l" defTabSz="533400">
                <a:lnSpc>
                  <a:spcPct val="90000"/>
                </a:lnSpc>
                <a:spcBef>
                  <a:spcPct val="0"/>
                </a:spcBef>
                <a:spcAft>
                  <a:spcPct val="15000"/>
                </a:spcAft>
                <a:buChar char="•"/>
              </a:pPr>
              <a:r>
                <a:rPr lang="en-US" sz="1200" kern="1200" dirty="0">
                  <a:solidFill>
                    <a:schemeClr val="bg1"/>
                  </a:solidFill>
                </a:rPr>
                <a:t>Amalgamated, vetted </a:t>
              </a:r>
              <a:r>
                <a:rPr lang="en-US" sz="1200" kern="1200" dirty="0" err="1">
                  <a:solidFill>
                    <a:schemeClr val="bg1"/>
                  </a:solidFill>
                </a:rPr>
                <a:t>opps</a:t>
              </a:r>
              <a:r>
                <a:rPr lang="en-US" sz="1200" kern="1200" dirty="0">
                  <a:solidFill>
                    <a:schemeClr val="bg1"/>
                  </a:solidFill>
                </a:rPr>
                <a:t>.</a:t>
              </a:r>
            </a:p>
            <a:p>
              <a:pPr marL="114300" lvl="1" indent="-114300" algn="l" defTabSz="533400">
                <a:lnSpc>
                  <a:spcPct val="90000"/>
                </a:lnSpc>
                <a:spcBef>
                  <a:spcPct val="0"/>
                </a:spcBef>
                <a:spcAft>
                  <a:spcPct val="15000"/>
                </a:spcAft>
                <a:buChar char="•"/>
              </a:pPr>
              <a:r>
                <a:rPr lang="en-US" sz="1200" kern="1200" dirty="0">
                  <a:solidFill>
                    <a:schemeClr val="bg1"/>
                  </a:solidFill>
                </a:rPr>
                <a:t>Citizen Sponsorship &amp; Recruiting</a:t>
              </a:r>
            </a:p>
            <a:p>
              <a:pPr marL="114300" lvl="1" indent="-114300" algn="l" defTabSz="533400">
                <a:lnSpc>
                  <a:spcPct val="90000"/>
                </a:lnSpc>
                <a:spcBef>
                  <a:spcPct val="0"/>
                </a:spcBef>
                <a:spcAft>
                  <a:spcPct val="15000"/>
                </a:spcAft>
                <a:buChar char="•"/>
              </a:pPr>
              <a:r>
                <a:rPr lang="en-US" sz="1200" kern="1200" dirty="0">
                  <a:solidFill>
                    <a:schemeClr val="bg1"/>
                  </a:solidFill>
                </a:rPr>
                <a:t>Micro-Engagements</a:t>
              </a:r>
            </a:p>
          </p:txBody>
        </p:sp>
        <p:sp>
          <p:nvSpPr>
            <p:cNvPr id="18" name="Straight Connector 17">
              <a:extLst>
                <a:ext uri="{FF2B5EF4-FFF2-40B4-BE49-F238E27FC236}">
                  <a16:creationId xmlns:a16="http://schemas.microsoft.com/office/drawing/2014/main" id="{CB5A1AEA-89EF-4436-80C7-26D6270E7D90}"/>
                </a:ext>
              </a:extLst>
            </p:cNvPr>
            <p:cNvSpPr/>
            <p:nvPr/>
          </p:nvSpPr>
          <p:spPr>
            <a:xfrm>
              <a:off x="7177095" y="4451192"/>
              <a:ext cx="514377" cy="0"/>
            </a:xfrm>
            <a:prstGeom prst="line">
              <a:avLst/>
            </a:prstGeom>
            <a:scene3d>
              <a:camera prst="orthographicFront"/>
              <a:lightRig rig="chilly" dir="t"/>
            </a:scene3d>
            <a:sp3d z="127000" prstMaterial="matte"/>
          </p:spPr>
          <p:style>
            <a:lnRef idx="2">
              <a:schemeClr val="accent5">
                <a:tint val="5000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sp>
          <p:nvSpPr>
            <p:cNvPr id="19" name="Straight Connector 18">
              <a:extLst>
                <a:ext uri="{FF2B5EF4-FFF2-40B4-BE49-F238E27FC236}">
                  <a16:creationId xmlns:a16="http://schemas.microsoft.com/office/drawing/2014/main" id="{6DA52EDD-47EC-4C60-92E1-ABB49A1F0F41}"/>
                </a:ext>
              </a:extLst>
            </p:cNvPr>
            <p:cNvSpPr/>
            <p:nvPr/>
          </p:nvSpPr>
          <p:spPr>
            <a:xfrm rot="5400000">
              <a:off x="6070635" y="4598784"/>
              <a:ext cx="1252063" cy="956056"/>
            </a:xfrm>
            <a:prstGeom prst="line">
              <a:avLst/>
            </a:prstGeom>
            <a:scene3d>
              <a:camera prst="orthographicFront"/>
              <a:lightRig rig="chilly" dir="t"/>
            </a:scene3d>
            <a:sp3d z="127000" prstMaterial="matte"/>
          </p:spPr>
          <p:style>
            <a:lnRef idx="2">
              <a:schemeClr val="accent5">
                <a:tint val="5000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sp>
      </p:grpSp>
      <p:sp>
        <p:nvSpPr>
          <p:cNvPr id="20" name="TextBox 19">
            <a:extLst>
              <a:ext uri="{FF2B5EF4-FFF2-40B4-BE49-F238E27FC236}">
                <a16:creationId xmlns:a16="http://schemas.microsoft.com/office/drawing/2014/main" id="{DC5452E0-3693-4292-AAD4-C0596E0BC1D5}"/>
              </a:ext>
            </a:extLst>
          </p:cNvPr>
          <p:cNvSpPr txBox="1"/>
          <p:nvPr/>
        </p:nvSpPr>
        <p:spPr>
          <a:xfrm>
            <a:off x="260868" y="133687"/>
            <a:ext cx="7189076" cy="954107"/>
          </a:xfrm>
          <a:prstGeom prst="rect">
            <a:avLst/>
          </a:prstGeom>
          <a:noFill/>
        </p:spPr>
        <p:txBody>
          <a:bodyPr wrap="square" rtlCol="0">
            <a:spAutoFit/>
          </a:bodyPr>
          <a:lstStyle/>
          <a:p>
            <a:r>
              <a:rPr lang="en-US" sz="3600" b="1" dirty="0">
                <a:solidFill>
                  <a:schemeClr val="accent6">
                    <a:lumMod val="75000"/>
                  </a:schemeClr>
                </a:solidFill>
              </a:rPr>
              <a:t>Global Giving Platform</a:t>
            </a:r>
            <a:r>
              <a:rPr lang="en-US" sz="3600" dirty="0">
                <a:solidFill>
                  <a:schemeClr val="accent6">
                    <a:lumMod val="75000"/>
                  </a:schemeClr>
                </a:solidFill>
              </a:rPr>
              <a:t> </a:t>
            </a:r>
          </a:p>
          <a:p>
            <a:r>
              <a:rPr lang="en-US" sz="2000" dirty="0">
                <a:solidFill>
                  <a:schemeClr val="accent6">
                    <a:lumMod val="75000"/>
                  </a:schemeClr>
                </a:solidFill>
              </a:rPr>
              <a:t>(Conceptual Diagram)</a:t>
            </a:r>
          </a:p>
        </p:txBody>
      </p:sp>
    </p:spTree>
    <p:custDataLst>
      <p:tags r:id="rId1"/>
    </p:custDataLst>
    <p:extLst>
      <p:ext uri="{BB962C8B-B14F-4D97-AF65-F5344CB8AC3E}">
        <p14:creationId xmlns:p14="http://schemas.microsoft.com/office/powerpoint/2010/main" val="161555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A397ED-417F-4767-80B4-7305E846A987}"/>
              </a:ext>
            </a:extLst>
          </p:cNvPr>
          <p:cNvSpPr txBox="1"/>
          <p:nvPr/>
        </p:nvSpPr>
        <p:spPr>
          <a:xfrm>
            <a:off x="512965" y="1859339"/>
            <a:ext cx="8436429" cy="3416320"/>
          </a:xfrm>
          <a:prstGeom prst="rect">
            <a:avLst/>
          </a:prstGeom>
          <a:noFill/>
        </p:spPr>
        <p:txBody>
          <a:bodyPr wrap="square" rtlCol="0">
            <a:spAutoFit/>
          </a:bodyPr>
          <a:lstStyle/>
          <a:p>
            <a:pPr lvl="1"/>
            <a:endParaRPr lang="en-US" dirty="0"/>
          </a:p>
          <a:p>
            <a:pPr marL="342900" indent="-342900">
              <a:buAutoNum type="arabicPeriod"/>
            </a:pPr>
            <a:r>
              <a:rPr lang="en-US" b="1" dirty="0"/>
              <a:t>Technology</a:t>
            </a:r>
          </a:p>
          <a:p>
            <a:endParaRPr lang="en-US" b="1" dirty="0"/>
          </a:p>
          <a:p>
            <a:pPr marL="800100" lvl="1" indent="-342900">
              <a:buFont typeface="Arial" panose="020B0604020202020204" pitchFamily="34" charset="0"/>
              <a:buChar char="•"/>
            </a:pPr>
            <a:r>
              <a:rPr lang="en-US" dirty="0"/>
              <a:t>Core platform is CRM + VMS + Social + Case Management + API </a:t>
            </a:r>
          </a:p>
          <a:p>
            <a:pPr lvl="1"/>
            <a:endParaRPr lang="en-US" dirty="0"/>
          </a:p>
          <a:p>
            <a:pPr marL="342900" indent="-342900">
              <a:buAutoNum type="arabicPeriod" startAt="2"/>
            </a:pPr>
            <a:r>
              <a:rPr lang="en-US" b="1" dirty="0"/>
              <a:t>Data </a:t>
            </a:r>
            <a:r>
              <a:rPr lang="en-US" dirty="0"/>
              <a:t>(the high-quality type)</a:t>
            </a:r>
          </a:p>
          <a:p>
            <a:endParaRPr lang="en-US" dirty="0"/>
          </a:p>
          <a:p>
            <a:pPr marL="800100" lvl="1" indent="-342900">
              <a:buAutoNum type="alphaLcParenR"/>
            </a:pPr>
            <a:r>
              <a:rPr lang="en-US" dirty="0"/>
              <a:t>VMS Integrations or acquisitions </a:t>
            </a:r>
          </a:p>
          <a:p>
            <a:pPr marL="1257300" lvl="2" indent="-342900">
              <a:buFont typeface="Arial" panose="020B0604020202020204" pitchFamily="34" charset="0"/>
              <a:buChar char="•"/>
            </a:pPr>
            <a:r>
              <a:rPr lang="en-US" dirty="0"/>
              <a:t>New ‘buttons’ given to customers and volunteers for cross-posting and socialization</a:t>
            </a:r>
          </a:p>
          <a:p>
            <a:pPr marL="800100" lvl="1" indent="-342900">
              <a:buFont typeface="+mj-lt"/>
              <a:buAutoNum type="alphaLcParenR"/>
            </a:pPr>
            <a:r>
              <a:rPr lang="en-US" dirty="0"/>
              <a:t>Sociocracy / Care Circles / Citizen-sponsored recruiting &amp; management</a:t>
            </a:r>
          </a:p>
          <a:p>
            <a:pPr marL="800100" lvl="1" indent="-342900">
              <a:buFont typeface="+mj-lt"/>
              <a:buAutoNum type="alphaLcParenR"/>
            </a:pPr>
            <a:r>
              <a:rPr lang="en-US" dirty="0"/>
              <a:t>Traditional agency-sponsored postings guided by AI + community advocates</a:t>
            </a:r>
          </a:p>
        </p:txBody>
      </p:sp>
      <p:pic>
        <p:nvPicPr>
          <p:cNvPr id="3" name="Picture 2" descr="A group of people posing for the camera&#10;&#10;Description automatically generated">
            <a:extLst>
              <a:ext uri="{FF2B5EF4-FFF2-40B4-BE49-F238E27FC236}">
                <a16:creationId xmlns:a16="http://schemas.microsoft.com/office/drawing/2014/main" id="{B3865608-1CB2-4DE7-5599-73A428129B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49401" y="2731361"/>
            <a:ext cx="2129634" cy="1700077"/>
          </a:xfrm>
          <a:prstGeom prst="rect">
            <a:avLst/>
          </a:prstGeom>
          <a:ln>
            <a:noFill/>
          </a:ln>
          <a:effectLst>
            <a:softEdge rad="112500"/>
          </a:effectLst>
        </p:spPr>
      </p:pic>
      <p:sp>
        <p:nvSpPr>
          <p:cNvPr id="6" name="AutoShape 4" descr="Give Pulse Logo">
            <a:extLst>
              <a:ext uri="{FF2B5EF4-FFF2-40B4-BE49-F238E27FC236}">
                <a16:creationId xmlns:a16="http://schemas.microsoft.com/office/drawing/2014/main" id="{A4790CFC-EF98-2933-0F71-87FB11F7CF5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TextBox 11">
            <a:extLst>
              <a:ext uri="{FF2B5EF4-FFF2-40B4-BE49-F238E27FC236}">
                <a16:creationId xmlns:a16="http://schemas.microsoft.com/office/drawing/2014/main" id="{ADDF4B47-50C2-8A04-CD16-EE002DEDB4A8}"/>
              </a:ext>
            </a:extLst>
          </p:cNvPr>
          <p:cNvSpPr txBox="1"/>
          <p:nvPr/>
        </p:nvSpPr>
        <p:spPr>
          <a:xfrm>
            <a:off x="260868" y="133687"/>
            <a:ext cx="7189076" cy="954107"/>
          </a:xfrm>
          <a:prstGeom prst="rect">
            <a:avLst/>
          </a:prstGeom>
          <a:noFill/>
        </p:spPr>
        <p:txBody>
          <a:bodyPr wrap="square" rtlCol="0">
            <a:spAutoFit/>
          </a:bodyPr>
          <a:lstStyle/>
          <a:p>
            <a:r>
              <a:rPr lang="en-US" sz="3600" b="1" dirty="0">
                <a:solidFill>
                  <a:schemeClr val="accent6">
                    <a:lumMod val="75000"/>
                  </a:schemeClr>
                </a:solidFill>
              </a:rPr>
              <a:t>Global Giving Platform</a:t>
            </a:r>
            <a:r>
              <a:rPr lang="en-US" sz="3600" dirty="0">
                <a:solidFill>
                  <a:schemeClr val="accent6">
                    <a:lumMod val="75000"/>
                  </a:schemeClr>
                </a:solidFill>
              </a:rPr>
              <a:t> </a:t>
            </a:r>
          </a:p>
          <a:p>
            <a:r>
              <a:rPr lang="en-US" sz="2000" dirty="0">
                <a:solidFill>
                  <a:schemeClr val="accent6">
                    <a:lumMod val="75000"/>
                  </a:schemeClr>
                </a:solidFill>
              </a:rPr>
              <a:t>(Core Elements)</a:t>
            </a:r>
          </a:p>
        </p:txBody>
      </p:sp>
      <p:cxnSp>
        <p:nvCxnSpPr>
          <p:cNvPr id="14" name="Straight Connector 13">
            <a:extLst>
              <a:ext uri="{FF2B5EF4-FFF2-40B4-BE49-F238E27FC236}">
                <a16:creationId xmlns:a16="http://schemas.microsoft.com/office/drawing/2014/main" id="{DEB25527-830B-A52E-E91A-F2F48ED6B88E}"/>
              </a:ext>
            </a:extLst>
          </p:cNvPr>
          <p:cNvCxnSpPr>
            <a:cxnSpLocks/>
          </p:cNvCxnSpPr>
          <p:nvPr/>
        </p:nvCxnSpPr>
        <p:spPr>
          <a:xfrm>
            <a:off x="9156631" y="1093837"/>
            <a:ext cx="0" cy="4670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3391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6FA8B8-D02C-4817-B3C2-95C9B74E8CB3}"/>
              </a:ext>
            </a:extLst>
          </p:cNvPr>
          <p:cNvSpPr txBox="1"/>
          <p:nvPr/>
        </p:nvSpPr>
        <p:spPr>
          <a:xfrm>
            <a:off x="468085" y="391886"/>
            <a:ext cx="10014857" cy="584775"/>
          </a:xfrm>
          <a:prstGeom prst="rect">
            <a:avLst/>
          </a:prstGeom>
          <a:noFill/>
        </p:spPr>
        <p:txBody>
          <a:bodyPr wrap="square" rtlCol="0">
            <a:spAutoFit/>
          </a:bodyPr>
          <a:lstStyle/>
          <a:p>
            <a:r>
              <a:rPr lang="en-US" sz="3200" b="1" dirty="0">
                <a:solidFill>
                  <a:srgbClr val="437A4D"/>
                </a:solidFill>
              </a:rPr>
              <a:t>Creating a Sustainable Model</a:t>
            </a:r>
          </a:p>
        </p:txBody>
      </p:sp>
      <p:sp>
        <p:nvSpPr>
          <p:cNvPr id="6" name="TextBox 5">
            <a:extLst>
              <a:ext uri="{FF2B5EF4-FFF2-40B4-BE49-F238E27FC236}">
                <a16:creationId xmlns:a16="http://schemas.microsoft.com/office/drawing/2014/main" id="{4271121A-E85D-4026-858D-924B28A52940}"/>
              </a:ext>
            </a:extLst>
          </p:cNvPr>
          <p:cNvSpPr txBox="1"/>
          <p:nvPr/>
        </p:nvSpPr>
        <p:spPr>
          <a:xfrm>
            <a:off x="5820697" y="1892463"/>
            <a:ext cx="6097387" cy="3785652"/>
          </a:xfrm>
          <a:prstGeom prst="rect">
            <a:avLst/>
          </a:prstGeom>
          <a:noFill/>
        </p:spPr>
        <p:txBody>
          <a:bodyPr wrap="square" rtlCol="0">
            <a:spAutoFit/>
          </a:bodyPr>
          <a:lstStyle/>
          <a:p>
            <a:pPr marL="457200" indent="-457200">
              <a:buFont typeface="+mj-lt"/>
              <a:buAutoNum type="arabicPeriod"/>
            </a:pPr>
            <a:r>
              <a:rPr lang="en-US" sz="2000" b="1" dirty="0"/>
              <a:t>79% of volunteers donate money when asked.</a:t>
            </a:r>
          </a:p>
          <a:p>
            <a:pPr marL="914400" lvl="1" indent="-457200">
              <a:buFont typeface="Arial" panose="020B0604020202020204" pitchFamily="34" charset="0"/>
              <a:buChar char="•"/>
            </a:pPr>
            <a:r>
              <a:rPr lang="en-US" sz="2000" dirty="0"/>
              <a:t>(We take a %)</a:t>
            </a:r>
          </a:p>
          <a:p>
            <a:endParaRPr lang="en-US" sz="2000" b="1" dirty="0"/>
          </a:p>
          <a:p>
            <a:pPr marL="403225" indent="-403225"/>
            <a:r>
              <a:rPr lang="en-US" sz="2000" b="1" dirty="0"/>
              <a:t>2.  Volunteers &amp; donors pay monthly subscription fees</a:t>
            </a:r>
          </a:p>
          <a:p>
            <a:pPr marL="914400" lvl="1" indent="-457200">
              <a:buFont typeface="Arial" panose="020B0604020202020204" pitchFamily="34" charset="0"/>
              <a:buChar char="•"/>
            </a:pPr>
            <a:r>
              <a:rPr lang="en-US" sz="2000" dirty="0"/>
              <a:t>(We take a %)</a:t>
            </a:r>
          </a:p>
          <a:p>
            <a:pPr marL="914400" lvl="1" indent="-457200">
              <a:buFont typeface="Arial" panose="020B0604020202020204" pitchFamily="34" charset="0"/>
              <a:buChar char="•"/>
            </a:pPr>
            <a:endParaRPr lang="en-US" sz="2000" dirty="0"/>
          </a:p>
          <a:p>
            <a:pPr marL="457200" indent="-457200">
              <a:buAutoNum type="arabicPeriod" startAt="3"/>
            </a:pPr>
            <a:r>
              <a:rPr lang="en-US" sz="2000" b="1" dirty="0"/>
              <a:t>Value-</a:t>
            </a:r>
            <a:r>
              <a:rPr lang="en-US" sz="2000" b="1" dirty="0" err="1"/>
              <a:t>Add’s</a:t>
            </a:r>
            <a:r>
              <a:rPr lang="en-US" sz="2000" b="1" dirty="0"/>
              <a:t> </a:t>
            </a:r>
          </a:p>
          <a:p>
            <a:pPr marL="914400" lvl="1" indent="-457200">
              <a:buFont typeface="Arial" panose="020B0604020202020204" pitchFamily="34" charset="0"/>
              <a:buChar char="•"/>
            </a:pPr>
            <a:r>
              <a:rPr lang="en-US" sz="2000" dirty="0"/>
              <a:t>(VMS, fundraising supports, etc.)</a:t>
            </a:r>
          </a:p>
          <a:p>
            <a:endParaRPr lang="en-US" sz="2000" b="1" dirty="0"/>
          </a:p>
          <a:p>
            <a:r>
              <a:rPr lang="en-US" sz="2000" b="1" dirty="0"/>
              <a:t>4.  Partnership Fees</a:t>
            </a:r>
          </a:p>
          <a:p>
            <a:pPr marL="914400" lvl="1" indent="-457200">
              <a:buFont typeface="Arial" panose="020B0604020202020204" pitchFamily="34" charset="0"/>
              <a:buChar char="•"/>
            </a:pPr>
            <a:r>
              <a:rPr lang="en-US" sz="2000" dirty="0"/>
              <a:t>(Data aggregation, grants, CSR, disaster mitigations, etc.)</a:t>
            </a:r>
            <a:endParaRPr lang="en-US" sz="2400" dirty="0"/>
          </a:p>
        </p:txBody>
      </p:sp>
      <p:pic>
        <p:nvPicPr>
          <p:cNvPr id="3" name="Picture 4" descr="How to Create Revenue Streams: 4 Types to Earn More Money">
            <a:extLst>
              <a:ext uri="{FF2B5EF4-FFF2-40B4-BE49-F238E27FC236}">
                <a16:creationId xmlns:a16="http://schemas.microsoft.com/office/drawing/2014/main" id="{4F31DC59-2C76-00C1-521B-46D9940CA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638" y="1892463"/>
            <a:ext cx="4437625" cy="37856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34754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39C137-B038-412C-A849-03EBE72C8647}"/>
              </a:ext>
            </a:extLst>
          </p:cNvPr>
          <p:cNvSpPr txBox="1"/>
          <p:nvPr/>
        </p:nvSpPr>
        <p:spPr>
          <a:xfrm>
            <a:off x="4432852" y="1166842"/>
            <a:ext cx="3326295" cy="4524315"/>
          </a:xfrm>
          <a:prstGeom prst="rect">
            <a:avLst/>
          </a:prstGeom>
          <a:noFill/>
        </p:spPr>
        <p:txBody>
          <a:bodyPr wrap="square" rtlCol="0">
            <a:spAutoFit/>
          </a:bodyPr>
          <a:lstStyle/>
          <a:p>
            <a:pPr algn="ctr"/>
            <a:r>
              <a:rPr lang="en-US" sz="3600" b="1" dirty="0">
                <a:solidFill>
                  <a:srgbClr val="437A4D"/>
                </a:solidFill>
              </a:rPr>
              <a:t>Thank-you! </a:t>
            </a:r>
          </a:p>
          <a:p>
            <a:endParaRPr lang="en-US" dirty="0"/>
          </a:p>
          <a:p>
            <a:r>
              <a:rPr lang="en-US" b="1" dirty="0"/>
              <a:t>Our contact info:</a:t>
            </a:r>
          </a:p>
          <a:p>
            <a:endParaRPr lang="en-US" dirty="0"/>
          </a:p>
          <a:p>
            <a:r>
              <a:rPr lang="en-US" dirty="0"/>
              <a:t>Dana Litwin</a:t>
            </a:r>
          </a:p>
          <a:p>
            <a:r>
              <a:rPr lang="en-US" dirty="0">
                <a:hlinkClick r:id="rId4"/>
              </a:rPr>
              <a:t>dana@danalitwin.com</a:t>
            </a:r>
            <a:endParaRPr lang="en-US" dirty="0"/>
          </a:p>
          <a:p>
            <a:r>
              <a:rPr lang="en-US" dirty="0"/>
              <a:t>415.823.4779</a:t>
            </a:r>
          </a:p>
          <a:p>
            <a:endParaRPr lang="en-US" dirty="0"/>
          </a:p>
          <a:p>
            <a:r>
              <a:rPr lang="en-US" dirty="0"/>
              <a:t>Todd McMullin</a:t>
            </a:r>
          </a:p>
          <a:p>
            <a:r>
              <a:rPr lang="en-US" dirty="0">
                <a:hlinkClick r:id="rId5"/>
              </a:rPr>
              <a:t>Todd.Mcmullin@gmail.com</a:t>
            </a:r>
            <a:endParaRPr lang="en-US" dirty="0"/>
          </a:p>
          <a:p>
            <a:r>
              <a:rPr lang="en-US" dirty="0"/>
              <a:t>801.450.6029</a:t>
            </a:r>
          </a:p>
          <a:p>
            <a:endParaRPr lang="en-US" dirty="0"/>
          </a:p>
          <a:p>
            <a:r>
              <a:rPr lang="en-US" dirty="0"/>
              <a:t>Craig Young</a:t>
            </a:r>
          </a:p>
          <a:p>
            <a:r>
              <a:rPr lang="en-US" dirty="0">
                <a:hlinkClick r:id="rId6"/>
              </a:rPr>
              <a:t>craig@inspiringservice.org</a:t>
            </a:r>
            <a:endParaRPr lang="en-US" dirty="0"/>
          </a:p>
          <a:p>
            <a:endParaRPr lang="en-US" dirty="0"/>
          </a:p>
        </p:txBody>
      </p:sp>
    </p:spTree>
    <p:custDataLst>
      <p:tags r:id="rId1"/>
    </p:custDataLst>
    <p:extLst>
      <p:ext uri="{BB962C8B-B14F-4D97-AF65-F5344CB8AC3E}">
        <p14:creationId xmlns:p14="http://schemas.microsoft.com/office/powerpoint/2010/main" val="4371398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9"/>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11693</TotalTime>
  <Words>1742</Words>
  <Application>Microsoft Office PowerPoint</Application>
  <PresentationFormat>Widescreen</PresentationFormat>
  <Paragraphs>120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McMullin</dc:creator>
  <cp:lastModifiedBy>Todd McMullin</cp:lastModifiedBy>
  <cp:revision>93</cp:revision>
  <cp:lastPrinted>2023-06-06T17:12:27Z</cp:lastPrinted>
  <dcterms:created xsi:type="dcterms:W3CDTF">2020-02-15T23:04:39Z</dcterms:created>
  <dcterms:modified xsi:type="dcterms:W3CDTF">2023-07-07T15:39:46Z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99A2488A-640A-48C2-BCC5-444BB1F72C7C</vt:lpwstr>
  </property>
  <property fmtid="{D5CDD505-2E9C-101B-9397-08002B2CF9AE}" pid="3" name="ArticulatePath">
    <vt:lpwstr>National Platform - CCC Presentation</vt:lpwstr>
  </property>
</Properties>
</file>